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4"/>
  </p:notesMasterIdLst>
  <p:sldIdLst>
    <p:sldId id="256" r:id="rId2"/>
    <p:sldId id="257" r:id="rId3"/>
    <p:sldId id="258" r:id="rId4"/>
    <p:sldId id="259" r:id="rId5"/>
    <p:sldId id="260" r:id="rId6"/>
    <p:sldId id="261" r:id="rId7"/>
    <p:sldId id="352" r:id="rId8"/>
    <p:sldId id="262" r:id="rId9"/>
    <p:sldId id="346" r:id="rId10"/>
    <p:sldId id="263" r:id="rId11"/>
    <p:sldId id="349" r:id="rId12"/>
    <p:sldId id="353" r:id="rId13"/>
    <p:sldId id="347" r:id="rId14"/>
    <p:sldId id="354" r:id="rId15"/>
    <p:sldId id="355" r:id="rId16"/>
    <p:sldId id="356" r:id="rId17"/>
    <p:sldId id="357" r:id="rId18"/>
    <p:sldId id="359" r:id="rId19"/>
    <p:sldId id="360" r:id="rId20"/>
    <p:sldId id="350" r:id="rId21"/>
    <p:sldId id="361" r:id="rId22"/>
    <p:sldId id="362" r:id="rId23"/>
    <p:sldId id="363" r:id="rId24"/>
    <p:sldId id="364" r:id="rId25"/>
    <p:sldId id="365" r:id="rId26"/>
    <p:sldId id="366" r:id="rId27"/>
    <p:sldId id="367" r:id="rId28"/>
    <p:sldId id="368" r:id="rId29"/>
    <p:sldId id="351" r:id="rId30"/>
    <p:sldId id="369" r:id="rId31"/>
    <p:sldId id="348" r:id="rId32"/>
    <p:sldId id="264" r:id="rId33"/>
    <p:sldId id="370" r:id="rId34"/>
    <p:sldId id="265" r:id="rId35"/>
    <p:sldId id="266" r:id="rId36"/>
    <p:sldId id="267" r:id="rId37"/>
    <p:sldId id="268" r:id="rId38"/>
    <p:sldId id="269" r:id="rId39"/>
    <p:sldId id="270" r:id="rId40"/>
    <p:sldId id="271" r:id="rId41"/>
    <p:sldId id="371" r:id="rId42"/>
    <p:sldId id="372" r:id="rId43"/>
    <p:sldId id="373" r:id="rId44"/>
    <p:sldId id="374" r:id="rId45"/>
    <p:sldId id="375" r:id="rId46"/>
    <p:sldId id="376" r:id="rId47"/>
    <p:sldId id="279" r:id="rId48"/>
    <p:sldId id="280" r:id="rId49"/>
    <p:sldId id="281" r:id="rId50"/>
    <p:sldId id="282" r:id="rId51"/>
    <p:sldId id="389" r:id="rId52"/>
    <p:sldId id="283" r:id="rId53"/>
    <p:sldId id="285" r:id="rId54"/>
    <p:sldId id="286" r:id="rId55"/>
    <p:sldId id="287" r:id="rId56"/>
    <p:sldId id="288" r:id="rId57"/>
    <p:sldId id="289" r:id="rId58"/>
    <p:sldId id="290" r:id="rId59"/>
    <p:sldId id="292" r:id="rId60"/>
    <p:sldId id="293" r:id="rId61"/>
    <p:sldId id="294" r:id="rId62"/>
    <p:sldId id="291" r:id="rId63"/>
    <p:sldId id="377" r:id="rId64"/>
    <p:sldId id="295" r:id="rId65"/>
    <p:sldId id="378" r:id="rId66"/>
    <p:sldId id="379" r:id="rId67"/>
    <p:sldId id="296" r:id="rId68"/>
    <p:sldId id="297" r:id="rId69"/>
    <p:sldId id="298" r:id="rId70"/>
    <p:sldId id="380" r:id="rId71"/>
    <p:sldId id="299" r:id="rId72"/>
    <p:sldId id="300" r:id="rId73"/>
    <p:sldId id="301" r:id="rId74"/>
    <p:sldId id="302" r:id="rId75"/>
    <p:sldId id="303" r:id="rId76"/>
    <p:sldId id="304" r:id="rId77"/>
    <p:sldId id="305" r:id="rId78"/>
    <p:sldId id="306" r:id="rId79"/>
    <p:sldId id="307" r:id="rId80"/>
    <p:sldId id="308" r:id="rId81"/>
    <p:sldId id="309" r:id="rId82"/>
    <p:sldId id="310" r:id="rId83"/>
    <p:sldId id="312" r:id="rId84"/>
    <p:sldId id="313" r:id="rId85"/>
    <p:sldId id="314" r:id="rId86"/>
    <p:sldId id="315" r:id="rId87"/>
    <p:sldId id="316" r:id="rId88"/>
    <p:sldId id="317" r:id="rId89"/>
    <p:sldId id="318" r:id="rId90"/>
    <p:sldId id="319" r:id="rId91"/>
    <p:sldId id="320" r:id="rId92"/>
    <p:sldId id="321" r:id="rId93"/>
    <p:sldId id="322" r:id="rId94"/>
    <p:sldId id="323" r:id="rId95"/>
    <p:sldId id="381" r:id="rId96"/>
    <p:sldId id="382" r:id="rId97"/>
    <p:sldId id="383" r:id="rId98"/>
    <p:sldId id="384" r:id="rId99"/>
    <p:sldId id="385" r:id="rId100"/>
    <p:sldId id="386" r:id="rId101"/>
    <p:sldId id="387" r:id="rId102"/>
    <p:sldId id="388" r:id="rId103"/>
    <p:sldId id="324" r:id="rId104"/>
    <p:sldId id="325" r:id="rId105"/>
    <p:sldId id="326" r:id="rId106"/>
    <p:sldId id="327" r:id="rId107"/>
    <p:sldId id="328" r:id="rId108"/>
    <p:sldId id="329" r:id="rId109"/>
    <p:sldId id="330" r:id="rId110"/>
    <p:sldId id="331" r:id="rId111"/>
    <p:sldId id="332" r:id="rId112"/>
    <p:sldId id="333" r:id="rId113"/>
    <p:sldId id="334" r:id="rId114"/>
    <p:sldId id="335" r:id="rId115"/>
    <p:sldId id="336" r:id="rId116"/>
    <p:sldId id="337" r:id="rId117"/>
    <p:sldId id="338" r:id="rId118"/>
    <p:sldId id="339" r:id="rId119"/>
    <p:sldId id="340" r:id="rId120"/>
    <p:sldId id="341" r:id="rId121"/>
    <p:sldId id="342" r:id="rId122"/>
    <p:sldId id="343" r:id="rId12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694" autoAdjust="0"/>
  </p:normalViewPr>
  <p:slideViewPr>
    <p:cSldViewPr>
      <p:cViewPr varScale="1">
        <p:scale>
          <a:sx n="86" d="100"/>
          <a:sy n="86" d="100"/>
        </p:scale>
        <p:origin x="-636"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5" Type="http://schemas.openxmlformats.org/officeDocument/2006/relationships/image" Target="../media/image52.wmf"/><Relationship Id="rId4" Type="http://schemas.openxmlformats.org/officeDocument/2006/relationships/image" Target="../media/image5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9.wmf"/><Relationship Id="rId7" Type="http://schemas.openxmlformats.org/officeDocument/2006/relationships/image" Target="../media/image63.wmf"/><Relationship Id="rId2" Type="http://schemas.openxmlformats.org/officeDocument/2006/relationships/image" Target="../media/image58.wmf"/><Relationship Id="rId1" Type="http://schemas.openxmlformats.org/officeDocument/2006/relationships/image" Target="../media/image57.wmf"/><Relationship Id="rId6" Type="http://schemas.openxmlformats.org/officeDocument/2006/relationships/image" Target="../media/image62.wmf"/><Relationship Id="rId5" Type="http://schemas.openxmlformats.org/officeDocument/2006/relationships/image" Target="../media/image61.wmf"/><Relationship Id="rId4"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image" Target="../media/image66.wmf"/><Relationship Id="rId7" Type="http://schemas.openxmlformats.org/officeDocument/2006/relationships/image" Target="../media/image70.wmf"/><Relationship Id="rId2" Type="http://schemas.openxmlformats.org/officeDocument/2006/relationships/image" Target="../media/image65.wmf"/><Relationship Id="rId1" Type="http://schemas.openxmlformats.org/officeDocument/2006/relationships/image" Target="../media/image64.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 Id="rId9"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92.wmf"/><Relationship Id="rId4" Type="http://schemas.openxmlformats.org/officeDocument/2006/relationships/image" Target="../media/image91.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image" Target="../media/image94.wmf"/><Relationship Id="rId7" Type="http://schemas.openxmlformats.org/officeDocument/2006/relationships/image" Target="../media/image98.wmf"/><Relationship Id="rId2" Type="http://schemas.openxmlformats.org/officeDocument/2006/relationships/image" Target="../media/image89.wmf"/><Relationship Id="rId1" Type="http://schemas.openxmlformats.org/officeDocument/2006/relationships/image" Target="../media/image93.wmf"/><Relationship Id="rId6" Type="http://schemas.openxmlformats.org/officeDocument/2006/relationships/image" Target="../media/image97.wmf"/><Relationship Id="rId5" Type="http://schemas.openxmlformats.org/officeDocument/2006/relationships/image" Target="../media/image96.wmf"/><Relationship Id="rId10" Type="http://schemas.openxmlformats.org/officeDocument/2006/relationships/image" Target="../media/image101.wmf"/><Relationship Id="rId4" Type="http://schemas.openxmlformats.org/officeDocument/2006/relationships/image" Target="../media/image95.wmf"/><Relationship Id="rId9" Type="http://schemas.openxmlformats.org/officeDocument/2006/relationships/image" Target="../media/image10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image" Target="../media/image109.wmf"/><Relationship Id="rId7" Type="http://schemas.openxmlformats.org/officeDocument/2006/relationships/image" Target="../media/image113.wmf"/><Relationship Id="rId2" Type="http://schemas.openxmlformats.org/officeDocument/2006/relationships/image" Target="../media/image108.wmf"/><Relationship Id="rId1" Type="http://schemas.openxmlformats.org/officeDocument/2006/relationships/image" Target="../media/image102.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14.wmf"/><Relationship Id="rId1" Type="http://schemas.openxmlformats.org/officeDocument/2006/relationships/image" Target="../media/image120.wmf"/><Relationship Id="rId4" Type="http://schemas.openxmlformats.org/officeDocument/2006/relationships/image" Target="../media/image122.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4" Type="http://schemas.openxmlformats.org/officeDocument/2006/relationships/image" Target="../media/image13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6.wmf"/><Relationship Id="rId4"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4" Type="http://schemas.openxmlformats.org/officeDocument/2006/relationships/image" Target="../media/image142.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4" Type="http://schemas.openxmlformats.org/officeDocument/2006/relationships/image" Target="../media/image156.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 Id="rId4" Type="http://schemas.openxmlformats.org/officeDocument/2006/relationships/image" Target="../media/image160.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1.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5" Type="http://schemas.openxmlformats.org/officeDocument/2006/relationships/image" Target="../media/image181.wmf"/><Relationship Id="rId4" Type="http://schemas.openxmlformats.org/officeDocument/2006/relationships/image" Target="../media/image18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4" Type="http://schemas.openxmlformats.org/officeDocument/2006/relationships/image" Target="../media/image24.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85.wmf"/><Relationship Id="rId1" Type="http://schemas.openxmlformats.org/officeDocument/2006/relationships/image" Target="../media/image184.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image" Target="../media/image189.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6" Type="http://schemas.openxmlformats.org/officeDocument/2006/relationships/image" Target="../media/image203.wmf"/><Relationship Id="rId5" Type="http://schemas.openxmlformats.org/officeDocument/2006/relationships/image" Target="../media/image202.wmf"/><Relationship Id="rId4" Type="http://schemas.openxmlformats.org/officeDocument/2006/relationships/image" Target="../media/image201.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11.wmf"/><Relationship Id="rId3" Type="http://schemas.openxmlformats.org/officeDocument/2006/relationships/image" Target="../media/image206.wmf"/><Relationship Id="rId7" Type="http://schemas.openxmlformats.org/officeDocument/2006/relationships/image" Target="../media/image210.wmf"/><Relationship Id="rId2" Type="http://schemas.openxmlformats.org/officeDocument/2006/relationships/image" Target="../media/image205.wmf"/><Relationship Id="rId1" Type="http://schemas.openxmlformats.org/officeDocument/2006/relationships/image" Target="../media/image204.wmf"/><Relationship Id="rId6" Type="http://schemas.openxmlformats.org/officeDocument/2006/relationships/image" Target="../media/image209.wmf"/><Relationship Id="rId5" Type="http://schemas.openxmlformats.org/officeDocument/2006/relationships/image" Target="../media/image208.wmf"/><Relationship Id="rId10" Type="http://schemas.openxmlformats.org/officeDocument/2006/relationships/image" Target="../media/image213.wmf"/><Relationship Id="rId4" Type="http://schemas.openxmlformats.org/officeDocument/2006/relationships/image" Target="../media/image207.wmf"/><Relationship Id="rId9" Type="http://schemas.openxmlformats.org/officeDocument/2006/relationships/image" Target="../media/image212.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 Id="rId5" Type="http://schemas.openxmlformats.org/officeDocument/2006/relationships/image" Target="../media/image216.wmf"/><Relationship Id="rId4" Type="http://schemas.openxmlformats.org/officeDocument/2006/relationships/image" Target="../media/image215.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 Id="rId4" Type="http://schemas.openxmlformats.org/officeDocument/2006/relationships/image" Target="../media/image220.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01.wmf"/><Relationship Id="rId3" Type="http://schemas.openxmlformats.org/officeDocument/2006/relationships/image" Target="../media/image223.wmf"/><Relationship Id="rId7" Type="http://schemas.openxmlformats.org/officeDocument/2006/relationships/image" Target="../media/image199.wmf"/><Relationship Id="rId2" Type="http://schemas.openxmlformats.org/officeDocument/2006/relationships/image" Target="../media/image222.wmf"/><Relationship Id="rId1" Type="http://schemas.openxmlformats.org/officeDocument/2006/relationships/image" Target="../media/image221.wmf"/><Relationship Id="rId6" Type="http://schemas.openxmlformats.org/officeDocument/2006/relationships/image" Target="../media/image198.wmf"/><Relationship Id="rId11" Type="http://schemas.openxmlformats.org/officeDocument/2006/relationships/image" Target="../media/image227.wmf"/><Relationship Id="rId5" Type="http://schemas.openxmlformats.org/officeDocument/2006/relationships/image" Target="../media/image225.wmf"/><Relationship Id="rId10" Type="http://schemas.openxmlformats.org/officeDocument/2006/relationships/image" Target="../media/image226.wmf"/><Relationship Id="rId4" Type="http://schemas.openxmlformats.org/officeDocument/2006/relationships/image" Target="../media/image224.wmf"/><Relationship Id="rId9" Type="http://schemas.openxmlformats.org/officeDocument/2006/relationships/image" Target="../media/image203.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3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5.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3.wmf"/><Relationship Id="rId4" Type="http://schemas.openxmlformats.org/officeDocument/2006/relationships/image" Target="../media/image238.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40.wmf"/><Relationship Id="rId1" Type="http://schemas.openxmlformats.org/officeDocument/2006/relationships/image" Target="../media/image239.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 Id="rId5" Type="http://schemas.openxmlformats.org/officeDocument/2006/relationships/image" Target="../media/image246.wmf"/><Relationship Id="rId4" Type="http://schemas.openxmlformats.org/officeDocument/2006/relationships/image" Target="../media/image245.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34.wmf"/><Relationship Id="rId1" Type="http://schemas.openxmlformats.org/officeDocument/2006/relationships/image" Target="../media/image247.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49.wmf"/><Relationship Id="rId1" Type="http://schemas.openxmlformats.org/officeDocument/2006/relationships/image" Target="../media/image234.wmf"/><Relationship Id="rId4" Type="http://schemas.openxmlformats.org/officeDocument/2006/relationships/image" Target="../media/image240.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52.wmf"/><Relationship Id="rId2" Type="http://schemas.openxmlformats.org/officeDocument/2006/relationships/image" Target="../media/image251.wmf"/><Relationship Id="rId1" Type="http://schemas.openxmlformats.org/officeDocument/2006/relationships/image" Target="../media/image250.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254.wmf"/><Relationship Id="rId1" Type="http://schemas.openxmlformats.org/officeDocument/2006/relationships/image" Target="../media/image253.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57.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5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61.wmf"/><Relationship Id="rId2" Type="http://schemas.openxmlformats.org/officeDocument/2006/relationships/image" Target="../media/image260.wmf"/><Relationship Id="rId1" Type="http://schemas.openxmlformats.org/officeDocument/2006/relationships/image" Target="../media/image259.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62.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264.wmf"/><Relationship Id="rId1" Type="http://schemas.openxmlformats.org/officeDocument/2006/relationships/image" Target="../media/image261.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2.wmf"/><Relationship Id="rId1" Type="http://schemas.openxmlformats.org/officeDocument/2006/relationships/image" Target="../media/image266.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68.wmf"/><Relationship Id="rId1" Type="http://schemas.openxmlformats.org/officeDocument/2006/relationships/image" Target="../media/image234.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image" Target="../media/image277.wmf"/><Relationship Id="rId1" Type="http://schemas.openxmlformats.org/officeDocument/2006/relationships/image" Target="../media/image276.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86.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9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22.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7EBB7-1D55-4756-BA7C-F954AF1F7CC8}" type="datetimeFigureOut">
              <a:rPr lang="zh-TW" altLang="en-US" smtClean="0"/>
              <a:pPr/>
              <a:t>2013/8/12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920B55-B211-4AE9-94EE-7A6C226419AF}"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smtClean="0"/>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smtClean="0"/>
              <a:t>按一下以編輯母片副標題樣式</a:t>
            </a:r>
            <a:endParaRPr lang="zh-TW" altLang="en-US"/>
          </a:p>
        </p:txBody>
      </p:sp>
      <p:sp>
        <p:nvSpPr>
          <p:cNvPr id="3076" name="Rectangle 4"/>
          <p:cNvSpPr>
            <a:spLocks noGrp="1" noChangeArrowheads="1"/>
          </p:cNvSpPr>
          <p:nvPr>
            <p:ph type="dt" sz="half" idx="2"/>
          </p:nvPr>
        </p:nvSpPr>
        <p:spPr/>
        <p:txBody>
          <a:bodyPr/>
          <a:lstStyle>
            <a:lvl1pPr>
              <a:defRPr/>
            </a:lvl1pPr>
          </a:lstStyle>
          <a:p>
            <a:r>
              <a:rPr lang="en-US" altLang="zh-TW" smtClean="0"/>
              <a:t>Copyright © </a:t>
            </a:r>
            <a:r>
              <a:rPr lang="zh-TW" altLang="en-US" smtClean="0"/>
              <a:t>滄海書局</a:t>
            </a:r>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4ED57DA5-3079-4B49-823B-EE503FF95CF7}"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smtClean="0"/>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smtClean="0"/>
              <a:t>Copyright © </a:t>
            </a:r>
            <a:r>
              <a:rPr lang="zh-TW" altLang="en-US" smtClean="0"/>
              <a:t>滄海書局</a:t>
            </a:r>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smtClean="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smtClean="0"/>
              <a:t>按一下以編輯母片</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smtClean="0"/>
              <a:t>Copyright © </a:t>
            </a:r>
            <a:r>
              <a:rPr lang="zh-TW" altLang="en-US" smtClean="0"/>
              <a:t>滄海書局</a:t>
            </a:r>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ED57DA5-3079-4B49-823B-EE503FF95CF7}"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213.bin"/><Relationship Id="rId2" Type="http://schemas.openxmlformats.org/officeDocument/2006/relationships/slideLayout" Target="../slideLayouts/slideLayout2.xml"/><Relationship Id="rId1" Type="http://schemas.openxmlformats.org/officeDocument/2006/relationships/vmlDrawing" Target="../drawings/vmlDrawing56.vml"/><Relationship Id="rId5" Type="http://schemas.openxmlformats.org/officeDocument/2006/relationships/oleObject" Target="../embeddings/oleObject215.bin"/><Relationship Id="rId4" Type="http://schemas.openxmlformats.org/officeDocument/2006/relationships/oleObject" Target="../embeddings/oleObject214.bin"/></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oleObject" Target="../embeddings/oleObject217.bin"/></Relationships>
</file>

<file path=ppt/slides/_rels/slide10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vmlDrawing" Target="../drawings/vmlDrawing58.v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2.xml"/><Relationship Id="rId1" Type="http://schemas.openxmlformats.org/officeDocument/2006/relationships/vmlDrawing" Target="../drawings/vmlDrawing59.v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oleObject" Target="../embeddings/oleObject222.bin"/><Relationship Id="rId4" Type="http://schemas.openxmlformats.org/officeDocument/2006/relationships/oleObject" Target="../embeddings/oleObject221.bin"/></Relationships>
</file>

<file path=ppt/slides/_rels/slide10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oleObject" Target="../embeddings/oleObject223.bin"/></Relationships>
</file>

<file path=ppt/slides/_rels/slide10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oleObject" Target="../embeddings/oleObject225.bin"/><Relationship Id="rId4" Type="http://schemas.openxmlformats.org/officeDocument/2006/relationships/oleObject" Target="../embeddings/oleObject224.bin"/></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226.bin"/><Relationship Id="rId2" Type="http://schemas.openxmlformats.org/officeDocument/2006/relationships/slideLayout" Target="../slideLayouts/slideLayout2.xml"/><Relationship Id="rId1" Type="http://schemas.openxmlformats.org/officeDocument/2006/relationships/vmlDrawing" Target="../drawings/vmlDrawing63.vml"/><Relationship Id="rId5" Type="http://schemas.openxmlformats.org/officeDocument/2006/relationships/oleObject" Target="../embeddings/oleObject228.bin"/><Relationship Id="rId4" Type="http://schemas.openxmlformats.org/officeDocument/2006/relationships/oleObject" Target="../embeddings/oleObject227.bin"/></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29.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oleObject" Target="../embeddings/oleObject230.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0.bin"/><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231.bin"/><Relationship Id="rId2" Type="http://schemas.openxmlformats.org/officeDocument/2006/relationships/slideLayout" Target="../slideLayouts/slideLayout2.xml"/><Relationship Id="rId1" Type="http://schemas.openxmlformats.org/officeDocument/2006/relationships/vmlDrawing" Target="../drawings/vmlDrawing65.vml"/><Relationship Id="rId5" Type="http://schemas.openxmlformats.org/officeDocument/2006/relationships/oleObject" Target="../embeddings/oleObject233.bin"/><Relationship Id="rId4" Type="http://schemas.openxmlformats.org/officeDocument/2006/relationships/oleObject" Target="../embeddings/oleObject232.bin"/></Relationships>
</file>

<file path=ppt/slides/_rels/slide11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oleObject" Target="../embeddings/oleObject236.bin"/><Relationship Id="rId5" Type="http://schemas.openxmlformats.org/officeDocument/2006/relationships/oleObject" Target="../embeddings/oleObject235.bin"/><Relationship Id="rId4" Type="http://schemas.openxmlformats.org/officeDocument/2006/relationships/oleObject" Target="../embeddings/oleObject234.bin"/></Relationships>
</file>

<file path=ppt/slides/_rels/slide11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237.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287.png"/></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238.bin"/><Relationship Id="rId2" Type="http://schemas.openxmlformats.org/officeDocument/2006/relationships/slideLayout" Target="../slideLayouts/slideLayout2.xml"/><Relationship Id="rId1" Type="http://schemas.openxmlformats.org/officeDocument/2006/relationships/vmlDrawing" Target="../drawings/vmlDrawing68.vml"/><Relationship Id="rId5" Type="http://schemas.openxmlformats.org/officeDocument/2006/relationships/oleObject" Target="../embeddings/oleObject240.bin"/><Relationship Id="rId4" Type="http://schemas.openxmlformats.org/officeDocument/2006/relationships/oleObject" Target="../embeddings/oleObject239.bin"/></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Layout" Target="../slideLayouts/slideLayout2.xml"/><Relationship Id="rId1" Type="http://schemas.openxmlformats.org/officeDocument/2006/relationships/vmlDrawing" Target="../drawings/vmlDrawing69.v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2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29.bin"/><Relationship Id="rId4" Type="http://schemas.openxmlformats.org/officeDocument/2006/relationships/oleObject" Target="../embeddings/oleObject28.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3.png"/><Relationship Id="rId5" Type="http://schemas.openxmlformats.org/officeDocument/2006/relationships/oleObject" Target="../embeddings/oleObject32.bin"/><Relationship Id="rId4"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41.bin"/><Relationship Id="rId5" Type="http://schemas.openxmlformats.org/officeDocument/2006/relationships/oleObject" Target="../embeddings/oleObject40.bin"/><Relationship Id="rId4" Type="http://schemas.openxmlformats.org/officeDocument/2006/relationships/oleObject" Target="../embeddings/oleObject39.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6.png"/><Relationship Id="rId5" Type="http://schemas.openxmlformats.org/officeDocument/2006/relationships/oleObject" Target="../embeddings/oleObject45.bin"/><Relationship Id="rId4" Type="http://schemas.openxmlformats.org/officeDocument/2006/relationships/oleObject" Target="../embeddings/oleObject44.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9.bin"/><Relationship Id="rId5" Type="http://schemas.openxmlformats.org/officeDocument/2006/relationships/oleObject" Target="../embeddings/oleObject48.bin"/><Relationship Id="rId4" Type="http://schemas.openxmlformats.org/officeDocument/2006/relationships/oleObject" Target="../embeddings/oleObject47.bin"/><Relationship Id="rId9" Type="http://schemas.openxmlformats.org/officeDocument/2006/relationships/oleObject" Target="../embeddings/oleObject52.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oleObject" Target="../embeddings/oleObject53.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56.bin"/><Relationship Id="rId11" Type="http://schemas.openxmlformats.org/officeDocument/2006/relationships/oleObject" Target="../embeddings/oleObject61.bin"/><Relationship Id="rId5" Type="http://schemas.openxmlformats.org/officeDocument/2006/relationships/oleObject" Target="../embeddings/oleObject55.bin"/><Relationship Id="rId10" Type="http://schemas.openxmlformats.org/officeDocument/2006/relationships/oleObject" Target="../embeddings/oleObject60.bin"/><Relationship Id="rId4" Type="http://schemas.openxmlformats.org/officeDocument/2006/relationships/oleObject" Target="../embeddings/oleObject54.bin"/><Relationship Id="rId9" Type="http://schemas.openxmlformats.org/officeDocument/2006/relationships/oleObject" Target="../embeddings/oleObject59.bin"/></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62.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66.bin"/><Relationship Id="rId5" Type="http://schemas.openxmlformats.org/officeDocument/2006/relationships/oleObject" Target="../embeddings/oleObject65.bin"/><Relationship Id="rId4" Type="http://schemas.openxmlformats.org/officeDocument/2006/relationships/oleObject" Target="../embeddings/oleObject64.bin"/></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19.v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oleObject" Target="../embeddings/oleObject68.bin"/><Relationship Id="rId7"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71.bin"/><Relationship Id="rId5" Type="http://schemas.openxmlformats.org/officeDocument/2006/relationships/oleObject" Target="../embeddings/oleObject70.bin"/><Relationship Id="rId4" Type="http://schemas.openxmlformats.org/officeDocument/2006/relationships/oleObject" Target="../embeddings/oleObject69.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oleObject" Target="../embeddings/oleObject74.bin"/><Relationship Id="rId7" Type="http://schemas.openxmlformats.org/officeDocument/2006/relationships/oleObject" Target="../embeddings/oleObject78.bin"/><Relationship Id="rId12"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77.bin"/><Relationship Id="rId11" Type="http://schemas.openxmlformats.org/officeDocument/2006/relationships/oleObject" Target="../embeddings/oleObject82.bin"/><Relationship Id="rId5" Type="http://schemas.openxmlformats.org/officeDocument/2006/relationships/oleObject" Target="../embeddings/oleObject76.bin"/><Relationship Id="rId10" Type="http://schemas.openxmlformats.org/officeDocument/2006/relationships/oleObject" Target="../embeddings/oleObject81.bin"/><Relationship Id="rId4" Type="http://schemas.openxmlformats.org/officeDocument/2006/relationships/oleObject" Target="../embeddings/oleObject75.bin"/><Relationship Id="rId9" Type="http://schemas.openxmlformats.org/officeDocument/2006/relationships/oleObject" Target="../embeddings/oleObject80.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84.bin"/><Relationship Id="rId7"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86.bin"/><Relationship Id="rId5" Type="http://schemas.openxmlformats.org/officeDocument/2006/relationships/oleObject" Target="../embeddings/oleObject85.bin"/><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4.bin"/><Relationship Id="rId3" Type="http://schemas.openxmlformats.org/officeDocument/2006/relationships/oleObject" Target="../embeddings/oleObject89.bin"/><Relationship Id="rId7"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92.bin"/><Relationship Id="rId5" Type="http://schemas.openxmlformats.org/officeDocument/2006/relationships/oleObject" Target="../embeddings/oleObject91.bin"/><Relationship Id="rId10" Type="http://schemas.openxmlformats.org/officeDocument/2006/relationships/oleObject" Target="../embeddings/oleObject96.bin"/><Relationship Id="rId4" Type="http://schemas.openxmlformats.org/officeDocument/2006/relationships/oleObject" Target="../embeddings/oleObject90.bin"/><Relationship Id="rId9" Type="http://schemas.openxmlformats.org/officeDocument/2006/relationships/oleObject" Target="../embeddings/oleObject95.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101.bin"/><Relationship Id="rId5" Type="http://schemas.openxmlformats.org/officeDocument/2006/relationships/oleObject" Target="../embeddings/oleObject100.bin"/><Relationship Id="rId4" Type="http://schemas.openxmlformats.org/officeDocument/2006/relationships/oleObject" Target="../embeddings/oleObject99.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oleObject" Target="../embeddings/oleObject104.bin"/><Relationship Id="rId4" Type="http://schemas.openxmlformats.org/officeDocument/2006/relationships/oleObject" Target="../embeddings/oleObject103.bin"/></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108.bin"/><Relationship Id="rId5" Type="http://schemas.openxmlformats.org/officeDocument/2006/relationships/oleObject" Target="../embeddings/oleObject107.bin"/><Relationship Id="rId4" Type="http://schemas.openxmlformats.org/officeDocument/2006/relationships/oleObject" Target="../embeddings/oleObject106.bin"/></Relationships>
</file>

<file path=ppt/slides/_rels/slide5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oleObject" Target="../embeddings/oleObject111.bin"/><Relationship Id="rId4" Type="http://schemas.openxmlformats.org/officeDocument/2006/relationships/oleObject" Target="../embeddings/oleObject110.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2.xml"/><Relationship Id="rId1" Type="http://schemas.openxmlformats.org/officeDocument/2006/relationships/vmlDrawing" Target="../drawings/vmlDrawing30.vml"/></Relationships>
</file>

<file path=ppt/slides/_rels/slide5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116.bin"/><Relationship Id="rId5" Type="http://schemas.openxmlformats.org/officeDocument/2006/relationships/oleObject" Target="../embeddings/oleObject115.bin"/><Relationship Id="rId4" Type="http://schemas.openxmlformats.org/officeDocument/2006/relationships/oleObject" Target="../embeddings/oleObject114.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oleObject" Target="../embeddings/oleObject119.bin"/><Relationship Id="rId4" Type="http://schemas.openxmlformats.org/officeDocument/2006/relationships/oleObject" Target="../embeddings/oleObject118.bin"/></Relationships>
</file>

<file path=ppt/slides/_rels/slide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oleObject" Target="../embeddings/oleObject122.bin"/><Relationship Id="rId4" Type="http://schemas.openxmlformats.org/officeDocument/2006/relationships/oleObject" Target="../embeddings/oleObject121.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26.bin"/><Relationship Id="rId5" Type="http://schemas.openxmlformats.org/officeDocument/2006/relationships/oleObject" Target="../embeddings/oleObject125.bin"/><Relationship Id="rId4" Type="http://schemas.openxmlformats.org/officeDocument/2006/relationships/oleObject" Target="../embeddings/oleObject124.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130.bin"/><Relationship Id="rId5" Type="http://schemas.openxmlformats.org/officeDocument/2006/relationships/oleObject" Target="../embeddings/oleObject129.bin"/><Relationship Id="rId4" Type="http://schemas.openxmlformats.org/officeDocument/2006/relationships/oleObject" Target="../embeddings/oleObject128.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36.vml"/></Relationships>
</file>

<file path=ppt/slides/_rels/slide6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oleObject" Target="../embeddings/oleObject134.bin"/><Relationship Id="rId4" Type="http://schemas.openxmlformats.org/officeDocument/2006/relationships/oleObject" Target="../embeddings/oleObject133.bin"/></Relationships>
</file>

<file path=ppt/slides/_rels/slide7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38.bin"/><Relationship Id="rId5" Type="http://schemas.openxmlformats.org/officeDocument/2006/relationships/oleObject" Target="../embeddings/oleObject137.bin"/><Relationship Id="rId4" Type="http://schemas.openxmlformats.org/officeDocument/2006/relationships/oleObject" Target="../embeddings/oleObject136.bin"/></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39.bin"/><Relationship Id="rId7"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142.bin"/><Relationship Id="rId5" Type="http://schemas.openxmlformats.org/officeDocument/2006/relationships/oleObject" Target="../embeddings/oleObject141.bin"/><Relationship Id="rId4" Type="http://schemas.openxmlformats.org/officeDocument/2006/relationships/oleObject" Target="../embeddings/oleObject140.bin"/></Relationships>
</file>

<file path=ppt/slides/_rels/slide7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oleObject" Target="../embeddings/oleObject145.bin"/></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46.bin"/><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oleObject" Target="../embeddings/oleObject148.bin"/><Relationship Id="rId4" Type="http://schemas.openxmlformats.org/officeDocument/2006/relationships/oleObject" Target="../embeddings/oleObject147.bin"/></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oleObject" Target="../embeddings/oleObject150.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2.xml"/><Relationship Id="rId1" Type="http://schemas.openxmlformats.org/officeDocument/2006/relationships/vmlDrawing" Target="../drawings/vmlDrawing43.vml"/><Relationship Id="rId5" Type="http://schemas.openxmlformats.org/officeDocument/2006/relationships/oleObject" Target="../embeddings/oleObject153.bin"/><Relationship Id="rId4" Type="http://schemas.openxmlformats.org/officeDocument/2006/relationships/oleObject" Target="../embeddings/oleObject152.bin"/></Relationships>
</file>

<file path=ppt/slides/_rels/slide8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84.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59.bin"/><Relationship Id="rId3" Type="http://schemas.openxmlformats.org/officeDocument/2006/relationships/oleObject" Target="../embeddings/oleObject154.bin"/><Relationship Id="rId7"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oleObject" Target="../embeddings/oleObject157.bin"/><Relationship Id="rId5" Type="http://schemas.openxmlformats.org/officeDocument/2006/relationships/oleObject" Target="../embeddings/oleObject156.bin"/><Relationship Id="rId4" Type="http://schemas.openxmlformats.org/officeDocument/2006/relationships/oleObject" Target="../embeddings/oleObject155.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65.bin"/><Relationship Id="rId13" Type="http://schemas.openxmlformats.org/officeDocument/2006/relationships/oleObject" Target="../embeddings/oleObject170.bin"/><Relationship Id="rId3" Type="http://schemas.openxmlformats.org/officeDocument/2006/relationships/oleObject" Target="../embeddings/oleObject160.bin"/><Relationship Id="rId7" Type="http://schemas.openxmlformats.org/officeDocument/2006/relationships/oleObject" Target="../embeddings/oleObject164.bin"/><Relationship Id="rId12" Type="http://schemas.openxmlformats.org/officeDocument/2006/relationships/oleObject" Target="../embeddings/oleObject169.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163.bin"/><Relationship Id="rId11" Type="http://schemas.openxmlformats.org/officeDocument/2006/relationships/oleObject" Target="../embeddings/oleObject168.bin"/><Relationship Id="rId5" Type="http://schemas.openxmlformats.org/officeDocument/2006/relationships/oleObject" Target="../embeddings/oleObject162.bin"/><Relationship Id="rId10" Type="http://schemas.openxmlformats.org/officeDocument/2006/relationships/oleObject" Target="../embeddings/oleObject167.bin"/><Relationship Id="rId4" Type="http://schemas.openxmlformats.org/officeDocument/2006/relationships/oleObject" Target="../embeddings/oleObject161.bin"/><Relationship Id="rId9" Type="http://schemas.openxmlformats.org/officeDocument/2006/relationships/oleObject" Target="../embeddings/oleObject166.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71.bin"/><Relationship Id="rId7" Type="http://schemas.openxmlformats.org/officeDocument/2006/relationships/oleObject" Target="../embeddings/oleObject175.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174.bin"/><Relationship Id="rId5" Type="http://schemas.openxmlformats.org/officeDocument/2006/relationships/oleObject" Target="../embeddings/oleObject173.bin"/><Relationship Id="rId4" Type="http://schemas.openxmlformats.org/officeDocument/2006/relationships/oleObject" Target="../embeddings/oleObject172.bin"/></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oleObject" Target="../embeddings/oleObject179.bin"/><Relationship Id="rId5" Type="http://schemas.openxmlformats.org/officeDocument/2006/relationships/oleObject" Target="../embeddings/oleObject178.bin"/><Relationship Id="rId4" Type="http://schemas.openxmlformats.org/officeDocument/2006/relationships/oleObject" Target="../embeddings/oleObject177.bin"/></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85.bin"/><Relationship Id="rId13" Type="http://schemas.openxmlformats.org/officeDocument/2006/relationships/oleObject" Target="../embeddings/oleObject190.bin"/><Relationship Id="rId3" Type="http://schemas.openxmlformats.org/officeDocument/2006/relationships/oleObject" Target="../embeddings/oleObject180.bin"/><Relationship Id="rId7" Type="http://schemas.openxmlformats.org/officeDocument/2006/relationships/oleObject" Target="../embeddings/oleObject184.bin"/><Relationship Id="rId12"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183.bin"/><Relationship Id="rId11" Type="http://schemas.openxmlformats.org/officeDocument/2006/relationships/oleObject" Target="../embeddings/oleObject188.bin"/><Relationship Id="rId5" Type="http://schemas.openxmlformats.org/officeDocument/2006/relationships/oleObject" Target="../embeddings/oleObject182.bin"/><Relationship Id="rId10" Type="http://schemas.openxmlformats.org/officeDocument/2006/relationships/oleObject" Target="../embeddings/oleObject187.bin"/><Relationship Id="rId4" Type="http://schemas.openxmlformats.org/officeDocument/2006/relationships/oleObject" Target="../embeddings/oleObject181.bin"/><Relationship Id="rId9" Type="http://schemas.openxmlformats.org/officeDocument/2006/relationships/oleObject" Target="../embeddings/oleObject186.bin"/></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231.png"/></Relationships>
</file>

<file path=ppt/slides/_rels/slide9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2.xml"/><Relationship Id="rId1" Type="http://schemas.openxmlformats.org/officeDocument/2006/relationships/vmlDrawing" Target="../drawings/vmlDrawing50.vml"/><Relationship Id="rId5" Type="http://schemas.openxmlformats.org/officeDocument/2006/relationships/oleObject" Target="../embeddings/oleObject194.bin"/><Relationship Id="rId4" Type="http://schemas.openxmlformats.org/officeDocument/2006/relationships/oleObject" Target="../embeddings/oleObject193.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198.bin"/><Relationship Id="rId5" Type="http://schemas.openxmlformats.org/officeDocument/2006/relationships/oleObject" Target="../embeddings/oleObject197.bin"/><Relationship Id="rId4" Type="http://schemas.openxmlformats.org/officeDocument/2006/relationships/oleObject" Target="../embeddings/oleObject196.bin"/></Relationships>
</file>

<file path=ppt/slides/_rels/slide9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slideLayout" Target="../slideLayouts/slideLayout2.xml"/><Relationship Id="rId1" Type="http://schemas.openxmlformats.org/officeDocument/2006/relationships/vmlDrawing" Target="../drawings/vmlDrawing52.vml"/><Relationship Id="rId5" Type="http://schemas.openxmlformats.org/officeDocument/2006/relationships/oleObject" Target="../embeddings/oleObject200.bin"/><Relationship Id="rId4" Type="http://schemas.openxmlformats.org/officeDocument/2006/relationships/oleObject" Target="../embeddings/oleObject199.bin"/></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01.bin"/><Relationship Id="rId7"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oleObject" Target="../embeddings/oleObject204.bin"/><Relationship Id="rId5" Type="http://schemas.openxmlformats.org/officeDocument/2006/relationships/oleObject" Target="../embeddings/oleObject203.bin"/><Relationship Id="rId4" Type="http://schemas.openxmlformats.org/officeDocument/2006/relationships/oleObject" Target="../embeddings/oleObject202.bin"/></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oleObject" Target="../embeddings/oleObject208.bin"/><Relationship Id="rId4" Type="http://schemas.openxmlformats.org/officeDocument/2006/relationships/oleObject" Target="../embeddings/oleObject207.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oleObject" Target="../embeddings/oleObject212.bin"/><Relationship Id="rId5" Type="http://schemas.openxmlformats.org/officeDocument/2006/relationships/oleObject" Target="../embeddings/oleObject211.bin"/><Relationship Id="rId4" Type="http://schemas.openxmlformats.org/officeDocument/2006/relationships/oleObject" Target="../embeddings/oleObject2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第 </a:t>
            </a:r>
            <a:r>
              <a:rPr lang="en-US" altLang="zh-TW" dirty="0" smtClean="0"/>
              <a:t>6</a:t>
            </a:r>
            <a:r>
              <a:rPr lang="zh-TW" altLang="en-US" dirty="0" smtClean="0"/>
              <a:t> 章</a:t>
            </a:r>
            <a:endParaRPr lang="zh-TW" altLang="en-US" dirty="0"/>
          </a:p>
        </p:txBody>
      </p:sp>
      <p:sp>
        <p:nvSpPr>
          <p:cNvPr id="3" name="副標題 2"/>
          <p:cNvSpPr>
            <a:spLocks noGrp="1"/>
          </p:cNvSpPr>
          <p:nvPr>
            <p:ph type="subTitle" idx="1"/>
          </p:nvPr>
        </p:nvSpPr>
        <p:spPr/>
        <p:txBody>
          <a:bodyPr/>
          <a:lstStyle/>
          <a:p>
            <a:r>
              <a:rPr lang="zh-TW" altLang="en-US" dirty="0" smtClean="0"/>
              <a:t>單一與雙樣本的假說檢定</a:t>
            </a:r>
            <a:endParaRPr lang="zh-TW"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第一類錯誤的機率</a:t>
            </a:r>
            <a:r>
              <a:rPr lang="en-US" altLang="zh-TW" dirty="0" smtClean="0"/>
              <a:t>(</a:t>
            </a:r>
            <a:r>
              <a:rPr lang="zh-TW" altLang="en-US" dirty="0" smtClean="0"/>
              <a:t>續</a:t>
            </a:r>
            <a:r>
              <a:rPr lang="en-US" altLang="zh-TW" dirty="0" smtClean="0"/>
              <a:t>)</a:t>
            </a:r>
            <a:endParaRPr lang="zh-TW" altLang="en-US" dirty="0"/>
          </a:p>
        </p:txBody>
      </p:sp>
      <p:sp>
        <p:nvSpPr>
          <p:cNvPr id="13" name="內容版面配置區 12"/>
          <p:cNvSpPr>
            <a:spLocks noGrp="1"/>
          </p:cNvSpPr>
          <p:nvPr>
            <p:ph idx="1"/>
          </p:nvPr>
        </p:nvSpPr>
        <p:spPr/>
        <p:txBody>
          <a:bodyPr/>
          <a:lstStyle/>
          <a:p>
            <a:r>
              <a:rPr lang="zh-TW" altLang="en-US" dirty="0" smtClean="0"/>
              <a:t>犯第一類錯誤的機率 </a:t>
            </a:r>
            <a:r>
              <a:rPr lang="en-US" altLang="zh-TW" dirty="0" smtClean="0"/>
              <a:t>[</a:t>
            </a:r>
            <a:r>
              <a:rPr lang="zh-TW" altLang="en-US" dirty="0" smtClean="0"/>
              <a:t>又稱為</a:t>
            </a:r>
            <a:r>
              <a:rPr lang="zh-TW" altLang="en-US" b="1" dirty="0" smtClean="0"/>
              <a:t>顯著水準 </a:t>
            </a:r>
            <a:r>
              <a:rPr lang="en-US" altLang="zh-TW" b="1" dirty="0" smtClean="0"/>
              <a:t>(level of significance</a:t>
            </a:r>
            <a:r>
              <a:rPr lang="en-US" altLang="zh-TW" dirty="0" smtClean="0"/>
              <a:t>)] </a:t>
            </a:r>
            <a:r>
              <a:rPr lang="zh-TW" altLang="en-US" dirty="0" smtClean="0"/>
              <a:t>以希臘字母 </a:t>
            </a:r>
            <a:r>
              <a:rPr lang="el-GR" altLang="zh-TW" i="1" dirty="0" smtClean="0"/>
              <a:t>α</a:t>
            </a:r>
            <a:r>
              <a:rPr lang="zh-TW" altLang="en-US" dirty="0" smtClean="0"/>
              <a:t> 表示。在我們的例子中，若 </a:t>
            </a:r>
            <a:r>
              <a:rPr lang="en-US" altLang="zh-TW" i="1" dirty="0" smtClean="0"/>
              <a:t>X </a:t>
            </a:r>
            <a:r>
              <a:rPr lang="zh-TW" altLang="en-US" dirty="0" smtClean="0"/>
              <a:t>是至少 </a:t>
            </a:r>
            <a:r>
              <a:rPr lang="en-US" altLang="zh-TW" dirty="0" smtClean="0"/>
              <a:t>2 </a:t>
            </a:r>
            <a:r>
              <a:rPr lang="zh-TW" altLang="en-US" dirty="0" smtClean="0"/>
              <a:t>年維持免於感染的人數，則</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我們說虛無假說            是以                的顯著水準來檢定。有時顯著水準稱為</a:t>
            </a:r>
            <a:r>
              <a:rPr lang="zh-TW" altLang="en-US" b="1" dirty="0" smtClean="0"/>
              <a:t>檢定的大小 </a:t>
            </a:r>
            <a:r>
              <a:rPr lang="en-US" altLang="zh-TW" b="1" dirty="0" smtClean="0"/>
              <a:t>(size of the test)</a:t>
            </a:r>
            <a:r>
              <a:rPr lang="zh-TW" altLang="en-US" dirty="0" smtClean="0"/>
              <a:t>。</a:t>
            </a:r>
            <a:endParaRPr lang="zh-TW" altLang="en-US" dirty="0"/>
          </a:p>
        </p:txBody>
      </p:sp>
      <p:graphicFrame>
        <p:nvGraphicFramePr>
          <p:cNvPr id="14" name="物件 13"/>
          <p:cNvGraphicFramePr>
            <a:graphicFrameLocks noChangeAspect="1"/>
          </p:cNvGraphicFramePr>
          <p:nvPr/>
        </p:nvGraphicFramePr>
        <p:xfrm>
          <a:off x="863600" y="3141663"/>
          <a:ext cx="7416800" cy="1701800"/>
        </p:xfrm>
        <a:graphic>
          <a:graphicData uri="http://schemas.openxmlformats.org/presentationml/2006/ole">
            <p:oleObj spid="_x0000_s3078" name="方程式" r:id="rId3" imgW="7416720" imgH="1701720" progId="Equation.3">
              <p:embed/>
            </p:oleObj>
          </a:graphicData>
        </a:graphic>
      </p:graphicFrame>
      <p:graphicFrame>
        <p:nvGraphicFramePr>
          <p:cNvPr id="15" name="物件 14"/>
          <p:cNvGraphicFramePr>
            <a:graphicFrameLocks noChangeAspect="1"/>
          </p:cNvGraphicFramePr>
          <p:nvPr/>
        </p:nvGraphicFramePr>
        <p:xfrm>
          <a:off x="3534792" y="5085184"/>
          <a:ext cx="965200" cy="342900"/>
        </p:xfrm>
        <a:graphic>
          <a:graphicData uri="http://schemas.openxmlformats.org/presentationml/2006/ole">
            <p:oleObj spid="_x0000_s3079" name="方程式" r:id="rId4" imgW="965160" imgH="342720" progId="Equation.3">
              <p:embed/>
            </p:oleObj>
          </a:graphicData>
        </a:graphic>
      </p:graphicFrame>
      <p:graphicFrame>
        <p:nvGraphicFramePr>
          <p:cNvPr id="3080" name="Object 8"/>
          <p:cNvGraphicFramePr>
            <a:graphicFrameLocks noChangeAspect="1"/>
          </p:cNvGraphicFramePr>
          <p:nvPr/>
        </p:nvGraphicFramePr>
        <p:xfrm>
          <a:off x="5419948" y="5093816"/>
          <a:ext cx="1384300" cy="279400"/>
        </p:xfrm>
        <a:graphic>
          <a:graphicData uri="http://schemas.openxmlformats.org/presentationml/2006/ole">
            <p:oleObj spid="_x0000_s3080" name="方程式" r:id="rId5" imgW="1384200" imgH="27936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10</a:t>
            </a:fld>
            <a:endParaRPr lang="zh-TW" alt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Geary </a:t>
            </a:r>
            <a:r>
              <a:rPr lang="zh-TW" altLang="en-US" dirty="0" smtClean="0"/>
              <a:t>的檢定 </a:t>
            </a:r>
            <a:r>
              <a:rPr lang="en-US" altLang="zh-TW" dirty="0" smtClean="0"/>
              <a:t>(Geary’s test</a:t>
            </a:r>
            <a:r>
              <a:rPr lang="en-US" altLang="zh-TW" dirty="0" smtClean="0"/>
              <a:t>)</a:t>
            </a:r>
            <a:endParaRPr lang="zh-TW" altLang="en-US" dirty="0"/>
          </a:p>
        </p:txBody>
      </p:sp>
      <p:sp>
        <p:nvSpPr>
          <p:cNvPr id="3" name="內容版面配置區 2"/>
          <p:cNvSpPr>
            <a:spLocks noGrp="1"/>
          </p:cNvSpPr>
          <p:nvPr>
            <p:ph idx="1"/>
          </p:nvPr>
        </p:nvSpPr>
        <p:spPr>
          <a:xfrm>
            <a:off x="323528" y="1124744"/>
            <a:ext cx="8496944" cy="5112568"/>
          </a:xfrm>
        </p:spPr>
        <p:txBody>
          <a:bodyPr/>
          <a:lstStyle/>
          <a:p>
            <a:r>
              <a:rPr lang="zh-TW" altLang="en-US" sz="2900" dirty="0" smtClean="0"/>
              <a:t>此</a:t>
            </a:r>
            <a:r>
              <a:rPr lang="zh-TW" altLang="en-US" sz="2900" dirty="0" smtClean="0"/>
              <a:t>檢定以一個非常簡單的統計量為基礎，即用於兩個母體標準差估測 </a:t>
            </a:r>
            <a:r>
              <a:rPr lang="el-GR" altLang="zh-TW" sz="2900" i="1" dirty="0" smtClean="0"/>
              <a:t>σ</a:t>
            </a:r>
            <a:r>
              <a:rPr lang="zh-TW" altLang="en-US" sz="2900" dirty="0" smtClean="0"/>
              <a:t> 的估測器比值。假設一隨機樣本                      取自於常態分布             。考慮比值</a:t>
            </a:r>
            <a:endParaRPr lang="en-US" altLang="zh-TW" sz="2900" dirty="0" smtClean="0"/>
          </a:p>
          <a:p>
            <a:endParaRPr lang="en-US" altLang="zh-TW" sz="2900" dirty="0" smtClean="0"/>
          </a:p>
          <a:p>
            <a:endParaRPr lang="en-US" altLang="zh-TW" sz="2900" dirty="0" smtClean="0"/>
          </a:p>
          <a:p>
            <a:endParaRPr lang="en-US" altLang="zh-TW" sz="2900" dirty="0" smtClean="0"/>
          </a:p>
          <a:p>
            <a:r>
              <a:rPr lang="zh-TW" altLang="en-US" sz="2900" dirty="0" smtClean="0"/>
              <a:t>若</a:t>
            </a:r>
            <a:r>
              <a:rPr lang="zh-TW" altLang="en-US" sz="2900" dirty="0" smtClean="0"/>
              <a:t>分布是常態的，則分子是 </a:t>
            </a:r>
            <a:r>
              <a:rPr lang="el-GR" altLang="zh-TW" sz="2900" i="1" dirty="0" smtClean="0"/>
              <a:t>σ</a:t>
            </a:r>
            <a:r>
              <a:rPr lang="zh-TW" altLang="en-US" sz="2900" dirty="0" smtClean="0"/>
              <a:t> 的一個好估測器，但當偏離常態性時，可能會對 </a:t>
            </a:r>
            <a:r>
              <a:rPr lang="el-GR" altLang="zh-TW" sz="2900" i="1" dirty="0" smtClean="0"/>
              <a:t>σ</a:t>
            </a:r>
            <a:r>
              <a:rPr lang="zh-TW" altLang="en-US" sz="2900" dirty="0" smtClean="0"/>
              <a:t> 過度估測或估測不足。因此，若 </a:t>
            </a:r>
            <a:r>
              <a:rPr lang="en-US" altLang="zh-TW" sz="2900" i="1" dirty="0" smtClean="0"/>
              <a:t>U </a:t>
            </a:r>
            <a:r>
              <a:rPr lang="zh-TW" altLang="en-US" sz="2900" dirty="0" smtClean="0"/>
              <a:t>的值大大偏離 </a:t>
            </a:r>
            <a:r>
              <a:rPr lang="en-US" altLang="zh-TW" sz="2900" dirty="0" smtClean="0"/>
              <a:t>1.0</a:t>
            </a:r>
            <a:r>
              <a:rPr lang="zh-TW" altLang="en-US" sz="2900" dirty="0" smtClean="0"/>
              <a:t>，則代表是一個應該拒絕常態性假說的信號。</a:t>
            </a:r>
            <a:endParaRPr lang="zh-TW" altLang="en-US" sz="2900" dirty="0"/>
          </a:p>
        </p:txBody>
      </p:sp>
      <p:graphicFrame>
        <p:nvGraphicFramePr>
          <p:cNvPr id="4" name="物件 3"/>
          <p:cNvGraphicFramePr>
            <a:graphicFrameLocks noChangeAspect="1"/>
          </p:cNvGraphicFramePr>
          <p:nvPr/>
        </p:nvGraphicFramePr>
        <p:xfrm>
          <a:off x="1979712" y="2132856"/>
          <a:ext cx="1765300" cy="381000"/>
        </p:xfrm>
        <a:graphic>
          <a:graphicData uri="http://schemas.openxmlformats.org/presentationml/2006/ole">
            <p:oleObj spid="_x0000_s111618" name="方程式" r:id="rId3" imgW="1765080" imgH="380880" progId="Equation.3">
              <p:embed/>
            </p:oleObj>
          </a:graphicData>
        </a:graphic>
      </p:graphicFrame>
      <p:graphicFrame>
        <p:nvGraphicFramePr>
          <p:cNvPr id="111619" name="Object 3"/>
          <p:cNvGraphicFramePr>
            <a:graphicFrameLocks noChangeAspect="1"/>
          </p:cNvGraphicFramePr>
          <p:nvPr/>
        </p:nvGraphicFramePr>
        <p:xfrm>
          <a:off x="6588224" y="2132856"/>
          <a:ext cx="1054100" cy="342900"/>
        </p:xfrm>
        <a:graphic>
          <a:graphicData uri="http://schemas.openxmlformats.org/presentationml/2006/ole">
            <p:oleObj spid="_x0000_s111619" name="方程式" r:id="rId4" imgW="1054080" imgH="342720" progId="Equation.3">
              <p:embed/>
            </p:oleObj>
          </a:graphicData>
        </a:graphic>
      </p:graphicFrame>
      <p:graphicFrame>
        <p:nvGraphicFramePr>
          <p:cNvPr id="6" name="物件 5"/>
          <p:cNvGraphicFramePr>
            <a:graphicFrameLocks noChangeAspect="1"/>
          </p:cNvGraphicFramePr>
          <p:nvPr/>
        </p:nvGraphicFramePr>
        <p:xfrm>
          <a:off x="2915816" y="2780928"/>
          <a:ext cx="2921000" cy="1651000"/>
        </p:xfrm>
        <a:graphic>
          <a:graphicData uri="http://schemas.openxmlformats.org/presentationml/2006/ole">
            <p:oleObj spid="_x0000_s111620" name="方程式" r:id="rId5" imgW="2920680" imgH="165096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100</a:t>
            </a:fld>
            <a:endParaRPr lang="zh-TW"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Geary </a:t>
            </a:r>
            <a:r>
              <a:rPr lang="zh-TW" altLang="en-US" dirty="0" smtClean="0"/>
              <a:t>的檢定 </a:t>
            </a:r>
            <a:r>
              <a:rPr lang="en-US" altLang="zh-TW" dirty="0" smtClean="0"/>
              <a:t>(Geary’s test)</a:t>
            </a:r>
            <a:endParaRPr lang="zh-TW" altLang="en-US" dirty="0"/>
          </a:p>
        </p:txBody>
      </p:sp>
      <p:sp>
        <p:nvSpPr>
          <p:cNvPr id="3" name="內容版面配置區 2"/>
          <p:cNvSpPr>
            <a:spLocks noGrp="1"/>
          </p:cNvSpPr>
          <p:nvPr>
            <p:ph idx="1"/>
          </p:nvPr>
        </p:nvSpPr>
        <p:spPr/>
        <p:txBody>
          <a:bodyPr/>
          <a:lstStyle/>
          <a:p>
            <a:r>
              <a:rPr lang="zh-TW" altLang="en-US" dirty="0" smtClean="0"/>
              <a:t>對大的樣本，一個合理的檢定是基於 </a:t>
            </a:r>
            <a:r>
              <a:rPr lang="en-US" altLang="zh-TW" i="1" dirty="0" smtClean="0"/>
              <a:t>U </a:t>
            </a:r>
            <a:r>
              <a:rPr lang="zh-TW" altLang="en-US" dirty="0" smtClean="0"/>
              <a:t>的常態性近似。於是檢定統計量是一個 </a:t>
            </a:r>
            <a:r>
              <a:rPr lang="en-US" altLang="zh-TW" i="1" dirty="0" smtClean="0"/>
              <a:t>U </a:t>
            </a:r>
            <a:r>
              <a:rPr lang="zh-TW" altLang="en-US" dirty="0" smtClean="0"/>
              <a:t>的標準化，得</a:t>
            </a:r>
            <a:r>
              <a:rPr lang="en-US" altLang="zh-TW" dirty="0" smtClean="0"/>
              <a:t/>
            </a:r>
            <a:br>
              <a:rPr lang="en-US" altLang="zh-TW" dirty="0" smtClean="0"/>
            </a:br>
            <a:r>
              <a:rPr lang="en-US" altLang="zh-TW" dirty="0" smtClean="0"/>
              <a:t/>
            </a:r>
            <a:br>
              <a:rPr lang="en-US" altLang="zh-TW" dirty="0" smtClean="0"/>
            </a:br>
            <a:endParaRPr lang="en-US" altLang="zh-TW" dirty="0" smtClean="0"/>
          </a:p>
          <a:p>
            <a:r>
              <a:rPr lang="zh-TW" altLang="en-US" dirty="0" smtClean="0"/>
              <a:t>檢定程序涉及雙邊臨界區域。我們從資料中計算 </a:t>
            </a:r>
            <a:r>
              <a:rPr lang="en-US" altLang="zh-TW" i="1" dirty="0" smtClean="0"/>
              <a:t>z </a:t>
            </a:r>
            <a:r>
              <a:rPr lang="zh-TW" altLang="en-US" dirty="0" smtClean="0"/>
              <a:t>的一個值且當</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時，不拒絕常態性的假說。</a:t>
            </a:r>
            <a:endParaRPr lang="zh-TW" altLang="en-US" dirty="0"/>
          </a:p>
        </p:txBody>
      </p:sp>
      <p:graphicFrame>
        <p:nvGraphicFramePr>
          <p:cNvPr id="4" name="物件 3"/>
          <p:cNvGraphicFramePr>
            <a:graphicFrameLocks noChangeAspect="1"/>
          </p:cNvGraphicFramePr>
          <p:nvPr/>
        </p:nvGraphicFramePr>
        <p:xfrm>
          <a:off x="3632200" y="2564904"/>
          <a:ext cx="1879600" cy="787400"/>
        </p:xfrm>
        <a:graphic>
          <a:graphicData uri="http://schemas.openxmlformats.org/presentationml/2006/ole">
            <p:oleObj spid="_x0000_s112642" name="方程式" r:id="rId3" imgW="1879560" imgH="787320" progId="Equation.3">
              <p:embed/>
            </p:oleObj>
          </a:graphicData>
        </a:graphic>
      </p:graphicFrame>
      <p:graphicFrame>
        <p:nvGraphicFramePr>
          <p:cNvPr id="5" name="物件 4"/>
          <p:cNvGraphicFramePr>
            <a:graphicFrameLocks noChangeAspect="1"/>
          </p:cNvGraphicFramePr>
          <p:nvPr/>
        </p:nvGraphicFramePr>
        <p:xfrm>
          <a:off x="3568700" y="4848200"/>
          <a:ext cx="2006600" cy="381000"/>
        </p:xfrm>
        <a:graphic>
          <a:graphicData uri="http://schemas.openxmlformats.org/presentationml/2006/ole">
            <p:oleObj spid="_x0000_s112643" name="方程式" r:id="rId4" imgW="2006280" imgH="38088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101</a:t>
            </a:fld>
            <a:endParaRPr lang="zh-TW" alt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6.11</a:t>
            </a:r>
            <a:r>
              <a:rPr lang="zh-TW" altLang="en-US" dirty="0" smtClean="0"/>
              <a:t> 獨立性的檢定 </a:t>
            </a:r>
            <a:r>
              <a:rPr lang="en-US" altLang="zh-TW" dirty="0" smtClean="0"/>
              <a:t>(</a:t>
            </a:r>
            <a:r>
              <a:rPr lang="zh-TW" altLang="en-US" dirty="0" smtClean="0"/>
              <a:t>種類型資料</a:t>
            </a:r>
            <a:r>
              <a:rPr lang="en-US" altLang="zh-TW" dirty="0" smtClean="0"/>
              <a:t>)</a:t>
            </a:r>
            <a:endParaRPr lang="zh-TW" altLang="en-US" dirty="0"/>
          </a:p>
        </p:txBody>
      </p:sp>
      <p:sp>
        <p:nvSpPr>
          <p:cNvPr id="5" name="內容版面配置區 4"/>
          <p:cNvSpPr>
            <a:spLocks noGrp="1"/>
          </p:cNvSpPr>
          <p:nvPr>
            <p:ph idx="1"/>
          </p:nvPr>
        </p:nvSpPr>
        <p:spPr>
          <a:xfrm>
            <a:off x="323528" y="3861048"/>
            <a:ext cx="8496944" cy="2520280"/>
          </a:xfrm>
        </p:spPr>
        <p:txBody>
          <a:bodyPr/>
          <a:lstStyle/>
          <a:p>
            <a:r>
              <a:rPr lang="zh-TW" altLang="en-US" dirty="0" smtClean="0"/>
              <a:t>定義下列事件：</a:t>
            </a:r>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1835696" y="1340768"/>
            <a:ext cx="5400278" cy="2376122"/>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3059832" y="4473546"/>
            <a:ext cx="3010669" cy="1835774"/>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102</a:t>
            </a:fld>
            <a:endParaRPr lang="zh-TW" alt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獨立性的檢定 </a:t>
            </a:r>
            <a:r>
              <a:rPr lang="en-US" altLang="zh-TW" dirty="0" smtClean="0"/>
              <a:t>(</a:t>
            </a:r>
            <a:r>
              <a:rPr lang="zh-TW" altLang="en-US" dirty="0" smtClean="0"/>
              <a:t>種類型資料</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運用邊際頻次，我們可列出下列機率的估測：</a:t>
            </a:r>
          </a:p>
          <a:p>
            <a:endParaRPr lang="zh-TW" altLang="en-US" dirty="0"/>
          </a:p>
        </p:txBody>
      </p:sp>
      <p:graphicFrame>
        <p:nvGraphicFramePr>
          <p:cNvPr id="6" name="物件 5"/>
          <p:cNvGraphicFramePr>
            <a:graphicFrameLocks noChangeAspect="1"/>
          </p:cNvGraphicFramePr>
          <p:nvPr/>
        </p:nvGraphicFramePr>
        <p:xfrm>
          <a:off x="1714500" y="2132856"/>
          <a:ext cx="5715000" cy="1524000"/>
        </p:xfrm>
        <a:graphic>
          <a:graphicData uri="http://schemas.openxmlformats.org/presentationml/2006/ole">
            <p:oleObj spid="_x0000_s114691" name="方程式" r:id="rId3" imgW="5715000" imgH="15238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103</a:t>
            </a:fld>
            <a:endParaRPr lang="zh-TW" alt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獨立性的檢定 </a:t>
            </a:r>
            <a:r>
              <a:rPr lang="en-US" altLang="zh-TW" dirty="0" smtClean="0"/>
              <a:t>(</a:t>
            </a:r>
            <a:r>
              <a:rPr lang="zh-TW" altLang="en-US" dirty="0" smtClean="0"/>
              <a:t>種類型資料</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若 </a:t>
            </a:r>
            <a:r>
              <a:rPr lang="en-US" altLang="zh-TW" i="1" dirty="0" smtClean="0"/>
              <a:t>H</a:t>
            </a:r>
            <a:r>
              <a:rPr lang="en-US" altLang="zh-TW" baseline="-25000" dirty="0" smtClean="0"/>
              <a:t>0</a:t>
            </a:r>
            <a:r>
              <a:rPr lang="zh-TW" altLang="en-US" dirty="0" smtClean="0"/>
              <a:t> 為真，且兩個變數是獨立的，則我們會有</a:t>
            </a:r>
            <a:endParaRPr lang="zh-TW" altLang="en-US" dirty="0"/>
          </a:p>
        </p:txBody>
      </p:sp>
      <p:graphicFrame>
        <p:nvGraphicFramePr>
          <p:cNvPr id="115714" name="Object 2"/>
          <p:cNvGraphicFramePr>
            <a:graphicFrameLocks noChangeAspect="1"/>
          </p:cNvGraphicFramePr>
          <p:nvPr/>
        </p:nvGraphicFramePr>
        <p:xfrm>
          <a:off x="2286773" y="1996603"/>
          <a:ext cx="4517475" cy="4528741"/>
        </p:xfrm>
        <a:graphic>
          <a:graphicData uri="http://schemas.openxmlformats.org/presentationml/2006/ole">
            <p:oleObj spid="_x0000_s115714" name="方程式" r:id="rId3" imgW="5092560" imgH="5105160" progId="Equation.3">
              <p:embed/>
            </p:oleObj>
          </a:graphicData>
        </a:graphic>
      </p:graphicFrame>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104</a:t>
            </a:fld>
            <a:endParaRPr lang="zh-TW" alt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獨立性的檢定 </a:t>
            </a:r>
            <a:r>
              <a:rPr lang="en-US" altLang="zh-TW" dirty="0" smtClean="0"/>
              <a:t>(</a:t>
            </a:r>
            <a:r>
              <a:rPr lang="zh-TW" altLang="en-US" dirty="0" smtClean="0"/>
              <a:t>種類型資料</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 </a:t>
            </a:r>
            <a:endParaRPr lang="en-US" altLang="zh-TW" dirty="0" smtClean="0"/>
          </a:p>
          <a:p>
            <a:endParaRPr lang="en-US" altLang="zh-TW" dirty="0" smtClean="0"/>
          </a:p>
          <a:p>
            <a:r>
              <a:rPr lang="zh-TW" altLang="en-US" dirty="0" smtClean="0"/>
              <a:t>當 </a:t>
            </a:r>
            <a:r>
              <a:rPr lang="en-US" altLang="zh-TW" i="1" dirty="0" smtClean="0"/>
              <a:t>H</a:t>
            </a:r>
            <a:r>
              <a:rPr lang="en-US" altLang="zh-TW" baseline="-25000" dirty="0" smtClean="0"/>
              <a:t>0</a:t>
            </a:r>
            <a:r>
              <a:rPr lang="zh-TW" altLang="en-US" dirty="0" smtClean="0"/>
              <a:t> 為真時。求得任何格預期頻次的一般規則如下列公式所示：</a:t>
            </a:r>
            <a:endParaRPr lang="en-US" altLang="zh-TW" dirty="0" smtClean="0"/>
          </a:p>
          <a:p>
            <a:endParaRPr lang="en-US" altLang="zh-TW" dirty="0" smtClean="0"/>
          </a:p>
          <a:p>
            <a:endParaRPr lang="en-US" altLang="zh-TW" dirty="0" smtClean="0"/>
          </a:p>
          <a:p>
            <a:r>
              <a:rPr lang="zh-TW" altLang="en-US" dirty="0" smtClean="0"/>
              <a:t>一個提供自由度正確數字的簡單公式為</a:t>
            </a:r>
          </a:p>
          <a:p>
            <a:endParaRPr lang="zh-TW" altLang="en-US" dirty="0"/>
          </a:p>
        </p:txBody>
      </p:sp>
      <p:graphicFrame>
        <p:nvGraphicFramePr>
          <p:cNvPr id="4" name="物件 3"/>
          <p:cNvGraphicFramePr>
            <a:graphicFrameLocks noChangeAspect="1"/>
          </p:cNvGraphicFramePr>
          <p:nvPr/>
        </p:nvGraphicFramePr>
        <p:xfrm>
          <a:off x="827584" y="1268760"/>
          <a:ext cx="5245100" cy="787400"/>
        </p:xfrm>
        <a:graphic>
          <a:graphicData uri="http://schemas.openxmlformats.org/presentationml/2006/ole">
            <p:oleObj spid="_x0000_s116738" name="方程式" r:id="rId3" imgW="5244840" imgH="787320" progId="Equation.3">
              <p:embed/>
            </p:oleObj>
          </a:graphicData>
        </a:graphic>
      </p:graphicFrame>
      <p:graphicFrame>
        <p:nvGraphicFramePr>
          <p:cNvPr id="5" name="物件 4"/>
          <p:cNvGraphicFramePr>
            <a:graphicFrameLocks noChangeAspect="1"/>
          </p:cNvGraphicFramePr>
          <p:nvPr/>
        </p:nvGraphicFramePr>
        <p:xfrm>
          <a:off x="2559050" y="3429000"/>
          <a:ext cx="4025900" cy="762000"/>
        </p:xfrm>
        <a:graphic>
          <a:graphicData uri="http://schemas.openxmlformats.org/presentationml/2006/ole">
            <p:oleObj spid="_x0000_s116739" name="方程式" r:id="rId4" imgW="4025880" imgH="761760" progId="Equation.3">
              <p:embed/>
            </p:oleObj>
          </a:graphicData>
        </a:graphic>
      </p:graphicFrame>
      <p:graphicFrame>
        <p:nvGraphicFramePr>
          <p:cNvPr id="6" name="物件 5"/>
          <p:cNvGraphicFramePr>
            <a:graphicFrameLocks noChangeAspect="1"/>
          </p:cNvGraphicFramePr>
          <p:nvPr/>
        </p:nvGraphicFramePr>
        <p:xfrm>
          <a:off x="3619500" y="5246340"/>
          <a:ext cx="1905000" cy="342900"/>
        </p:xfrm>
        <a:graphic>
          <a:graphicData uri="http://schemas.openxmlformats.org/presentationml/2006/ole">
            <p:oleObj spid="_x0000_s116740" name="方程式" r:id="rId5" imgW="1904760" imgH="34272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105</a:t>
            </a:fld>
            <a:endParaRPr lang="zh-TW"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獨立性的檢定 </a:t>
            </a:r>
            <a:r>
              <a:rPr lang="en-US" altLang="zh-TW" dirty="0" smtClean="0"/>
              <a:t>(</a:t>
            </a:r>
            <a:r>
              <a:rPr lang="zh-TW" altLang="en-US" dirty="0" smtClean="0"/>
              <a:t>種類型資料</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a:xfrm>
            <a:off x="251520" y="4149080"/>
            <a:ext cx="8640960" cy="2232248"/>
          </a:xfrm>
        </p:spPr>
        <p:txBody>
          <a:bodyPr/>
          <a:lstStyle/>
          <a:p>
            <a:r>
              <a:rPr lang="zh-TW" altLang="en-US" dirty="0" smtClean="0"/>
              <a:t>因此，對於我們的例子，自由度為</a:t>
            </a:r>
            <a:endParaRPr lang="zh-TW" altLang="en-US" dirty="0"/>
          </a:p>
        </p:txBody>
      </p:sp>
      <p:pic>
        <p:nvPicPr>
          <p:cNvPr id="6" name="Picture 2"/>
          <p:cNvPicPr>
            <a:picLocks noChangeAspect="1" noChangeArrowheads="1"/>
          </p:cNvPicPr>
          <p:nvPr/>
        </p:nvPicPr>
        <p:blipFill>
          <a:blip r:embed="rId3" cstate="print"/>
          <a:srcRect/>
          <a:stretch>
            <a:fillRect/>
          </a:stretch>
        </p:blipFill>
        <p:spPr bwMode="auto">
          <a:xfrm>
            <a:off x="1331640" y="1628800"/>
            <a:ext cx="6480000" cy="2286583"/>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361928" y="4958308"/>
          <a:ext cx="2362200" cy="342900"/>
        </p:xfrm>
        <a:graphic>
          <a:graphicData uri="http://schemas.openxmlformats.org/presentationml/2006/ole">
            <p:oleObj spid="_x0000_s117763" name="方程式" r:id="rId4" imgW="2361960" imgH="34272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106</a:t>
            </a:fld>
            <a:endParaRPr lang="zh-TW" alt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獨立性的檢定 </a:t>
            </a:r>
            <a:r>
              <a:rPr lang="en-US" altLang="zh-TW" dirty="0" smtClean="0"/>
              <a:t>(</a:t>
            </a:r>
            <a:r>
              <a:rPr lang="zh-TW" altLang="en-US" dirty="0" smtClean="0"/>
              <a:t>種類型資料</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a:xfrm>
            <a:off x="323528" y="4005064"/>
            <a:ext cx="8496944" cy="2376264"/>
          </a:xfrm>
        </p:spPr>
        <p:txBody>
          <a:bodyPr/>
          <a:lstStyle/>
          <a:p>
            <a:r>
              <a:rPr lang="zh-TW" altLang="en-US" dirty="0" smtClean="0"/>
              <a:t>當自由度為                     時，若          ，則在 </a:t>
            </a:r>
            <a:r>
              <a:rPr lang="el-GR" altLang="zh-TW" i="1" dirty="0" smtClean="0"/>
              <a:t>α</a:t>
            </a:r>
            <a:r>
              <a:rPr lang="zh-TW" altLang="en-US" dirty="0" smtClean="0"/>
              <a:t> 的顯著水準下，拒絕獨立的虛無假說；否則，無法拒絕虛無假說。</a:t>
            </a:r>
            <a:endParaRPr lang="zh-TW" altLang="en-US" dirty="0"/>
          </a:p>
        </p:txBody>
      </p:sp>
      <p:pic>
        <p:nvPicPr>
          <p:cNvPr id="6" name="Picture 2"/>
          <p:cNvPicPr>
            <a:picLocks noChangeAspect="1" noChangeArrowheads="1"/>
          </p:cNvPicPr>
          <p:nvPr/>
        </p:nvPicPr>
        <p:blipFill>
          <a:blip r:embed="rId3" cstate="print"/>
          <a:srcRect/>
          <a:stretch>
            <a:fillRect/>
          </a:stretch>
        </p:blipFill>
        <p:spPr bwMode="auto">
          <a:xfrm>
            <a:off x="539552" y="1412776"/>
            <a:ext cx="7992000" cy="2402598"/>
          </a:xfrm>
          <a:prstGeom prst="rect">
            <a:avLst/>
          </a:prstGeom>
          <a:noFill/>
          <a:ln w="9525">
            <a:noFill/>
            <a:miter lim="800000"/>
            <a:headEnd/>
            <a:tailEnd/>
          </a:ln>
          <a:effectLst/>
        </p:spPr>
      </p:pic>
      <p:graphicFrame>
        <p:nvGraphicFramePr>
          <p:cNvPr id="118787" name="Object 3"/>
          <p:cNvGraphicFramePr>
            <a:graphicFrameLocks noChangeAspect="1"/>
          </p:cNvGraphicFramePr>
          <p:nvPr/>
        </p:nvGraphicFramePr>
        <p:xfrm>
          <a:off x="2699792" y="4166220"/>
          <a:ext cx="1905000" cy="342900"/>
        </p:xfrm>
        <a:graphic>
          <a:graphicData uri="http://schemas.openxmlformats.org/presentationml/2006/ole">
            <p:oleObj spid="_x0000_s118787" name="方程式" r:id="rId4" imgW="1904760" imgH="342720" progId="Equation.3">
              <p:embed/>
            </p:oleObj>
          </a:graphicData>
        </a:graphic>
      </p:graphicFrame>
      <p:graphicFrame>
        <p:nvGraphicFramePr>
          <p:cNvPr id="8" name="物件 7"/>
          <p:cNvGraphicFramePr>
            <a:graphicFrameLocks noChangeAspect="1"/>
          </p:cNvGraphicFramePr>
          <p:nvPr/>
        </p:nvGraphicFramePr>
        <p:xfrm>
          <a:off x="5876925" y="4051300"/>
          <a:ext cx="927100" cy="419100"/>
        </p:xfrm>
        <a:graphic>
          <a:graphicData uri="http://schemas.openxmlformats.org/presentationml/2006/ole">
            <p:oleObj spid="_x0000_s118788" name="方程式" r:id="rId5" imgW="927000" imgH="41904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107</a:t>
            </a:fld>
            <a:endParaRPr lang="zh-TW"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獨立性的檢定 </a:t>
            </a:r>
            <a:r>
              <a:rPr lang="en-US" altLang="zh-TW" dirty="0" smtClean="0"/>
              <a:t>(</a:t>
            </a:r>
            <a:r>
              <a:rPr lang="zh-TW" altLang="en-US" dirty="0" smtClean="0"/>
              <a:t>種類型資料</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將此準則運用於我們的例子上，我們求得</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當自由度為                          時，從附錄表</a:t>
            </a:r>
            <a:r>
              <a:rPr lang="en-US" altLang="zh-TW" dirty="0" smtClean="0"/>
              <a:t>A.5 </a:t>
            </a:r>
            <a:r>
              <a:rPr lang="zh-TW" altLang="en-US" dirty="0" smtClean="0"/>
              <a:t>我們求得                。虛無假說被拒絕，因而我們下結論說，選民有關稅制改革的意見和其收入的水準不是獨立的。</a:t>
            </a:r>
            <a:endParaRPr lang="zh-TW" altLang="en-US" dirty="0"/>
          </a:p>
        </p:txBody>
      </p:sp>
      <p:graphicFrame>
        <p:nvGraphicFramePr>
          <p:cNvPr id="4" name="物件 3"/>
          <p:cNvGraphicFramePr>
            <a:graphicFrameLocks noChangeAspect="1"/>
          </p:cNvGraphicFramePr>
          <p:nvPr/>
        </p:nvGraphicFramePr>
        <p:xfrm>
          <a:off x="946150" y="2142480"/>
          <a:ext cx="7251700" cy="2006600"/>
        </p:xfrm>
        <a:graphic>
          <a:graphicData uri="http://schemas.openxmlformats.org/presentationml/2006/ole">
            <p:oleObj spid="_x0000_s119810" name="方程式" r:id="rId3" imgW="7251480" imgH="2006280" progId="Equation.3">
              <p:embed/>
            </p:oleObj>
          </a:graphicData>
        </a:graphic>
      </p:graphicFrame>
      <p:graphicFrame>
        <p:nvGraphicFramePr>
          <p:cNvPr id="119811" name="Object 3"/>
          <p:cNvGraphicFramePr>
            <a:graphicFrameLocks noChangeAspect="1"/>
          </p:cNvGraphicFramePr>
          <p:nvPr/>
        </p:nvGraphicFramePr>
        <p:xfrm>
          <a:off x="2699792" y="4647331"/>
          <a:ext cx="2362200" cy="342900"/>
        </p:xfrm>
        <a:graphic>
          <a:graphicData uri="http://schemas.openxmlformats.org/presentationml/2006/ole">
            <p:oleObj spid="_x0000_s119811" name="方程式" r:id="rId4" imgW="2361960" imgH="342720" progId="Equation.3">
              <p:embed/>
            </p:oleObj>
          </a:graphicData>
        </a:graphic>
      </p:graphicFrame>
      <p:graphicFrame>
        <p:nvGraphicFramePr>
          <p:cNvPr id="119812" name="Object 4"/>
          <p:cNvGraphicFramePr>
            <a:graphicFrameLocks noChangeAspect="1"/>
          </p:cNvGraphicFramePr>
          <p:nvPr/>
        </p:nvGraphicFramePr>
        <p:xfrm>
          <a:off x="1979613" y="5026124"/>
          <a:ext cx="1498600" cy="419100"/>
        </p:xfrm>
        <a:graphic>
          <a:graphicData uri="http://schemas.openxmlformats.org/presentationml/2006/ole">
            <p:oleObj spid="_x0000_s119812" name="方程式" r:id="rId5" imgW="1498320" imgH="41904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108</a:t>
            </a:fld>
            <a:endParaRPr lang="zh-TW"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連續性的葉氏修正 </a:t>
            </a:r>
            <a:r>
              <a:rPr lang="en-US" altLang="zh-TW" dirty="0" smtClean="0"/>
              <a:t>(Yates’</a:t>
            </a:r>
            <a:r>
              <a:rPr lang="zh-TW" altLang="en-US" dirty="0" smtClean="0"/>
              <a:t> </a:t>
            </a:r>
            <a:r>
              <a:rPr lang="en-US" altLang="zh-TW" dirty="0" smtClean="0"/>
              <a:t>correction for continuity)</a:t>
            </a:r>
          </a:p>
        </p:txBody>
      </p:sp>
      <p:sp>
        <p:nvSpPr>
          <p:cNvPr id="3" name="內容版面配置區 2"/>
          <p:cNvSpPr>
            <a:spLocks noGrp="1"/>
          </p:cNvSpPr>
          <p:nvPr>
            <p:ph idx="1"/>
          </p:nvPr>
        </p:nvSpPr>
        <p:spPr/>
        <p:txBody>
          <a:bodyPr/>
          <a:lstStyle/>
          <a:p>
            <a:r>
              <a:rPr lang="zh-TW" altLang="en-US" dirty="0" smtClean="0"/>
              <a:t>計算</a:t>
            </a:r>
            <a:r>
              <a:rPr lang="zh-TW" altLang="en-US" dirty="0" smtClean="0"/>
              <a:t>出的    值與格的頻次 </a:t>
            </a:r>
            <a:r>
              <a:rPr lang="en-US" altLang="zh-TW" dirty="0" smtClean="0"/>
              <a:t>(</a:t>
            </a:r>
            <a:r>
              <a:rPr lang="zh-TW" altLang="en-US" dirty="0" smtClean="0"/>
              <a:t>因而是離散的</a:t>
            </a:r>
            <a:r>
              <a:rPr lang="en-US" altLang="zh-TW" dirty="0" smtClean="0"/>
              <a:t>) </a:t>
            </a:r>
            <a:r>
              <a:rPr lang="zh-TW" altLang="en-US" dirty="0" smtClean="0"/>
              <a:t>有關，只要自由度大於 </a:t>
            </a:r>
            <a:r>
              <a:rPr lang="en-US" altLang="zh-TW" dirty="0" smtClean="0"/>
              <a:t>1</a:t>
            </a:r>
            <a:r>
              <a:rPr lang="zh-TW" altLang="en-US" dirty="0" smtClean="0"/>
              <a:t>，連續的卡方分布似乎對 的離散取樣分布有很好的近似。在 的列聯表中 </a:t>
            </a:r>
            <a:r>
              <a:rPr lang="en-US" altLang="zh-TW" dirty="0" smtClean="0"/>
              <a:t>(</a:t>
            </a:r>
            <a:r>
              <a:rPr lang="zh-TW" altLang="en-US" dirty="0" smtClean="0"/>
              <a:t>只有</a:t>
            </a:r>
            <a:r>
              <a:rPr lang="en-US" altLang="zh-TW" dirty="0" smtClean="0"/>
              <a:t>1 </a:t>
            </a:r>
            <a:r>
              <a:rPr lang="zh-TW" altLang="en-US" dirty="0" smtClean="0"/>
              <a:t>的自由度</a:t>
            </a:r>
            <a:r>
              <a:rPr lang="en-US" altLang="zh-TW" dirty="0" smtClean="0"/>
              <a:t>)</a:t>
            </a:r>
            <a:r>
              <a:rPr lang="zh-TW" altLang="en-US" dirty="0" smtClean="0"/>
              <a:t>，適用一個稱為</a:t>
            </a:r>
            <a:r>
              <a:rPr lang="zh-TW" altLang="en-US" b="1" dirty="0" smtClean="0"/>
              <a:t>連續性的葉氏修正 </a:t>
            </a:r>
            <a:r>
              <a:rPr lang="en-US" altLang="zh-TW" b="1" dirty="0" smtClean="0"/>
              <a:t>(Yates’ correction for continuity) </a:t>
            </a:r>
            <a:r>
              <a:rPr lang="zh-TW" altLang="en-US" dirty="0" smtClean="0"/>
              <a:t>之修正方法。經修正的公式變成</a:t>
            </a:r>
            <a:endParaRPr lang="zh-TW" altLang="en-US" dirty="0"/>
          </a:p>
        </p:txBody>
      </p:sp>
      <p:graphicFrame>
        <p:nvGraphicFramePr>
          <p:cNvPr id="120834" name="Object 2"/>
          <p:cNvGraphicFramePr>
            <a:graphicFrameLocks noChangeAspect="1"/>
          </p:cNvGraphicFramePr>
          <p:nvPr/>
        </p:nvGraphicFramePr>
        <p:xfrm>
          <a:off x="2339752" y="1340768"/>
          <a:ext cx="304800" cy="406400"/>
        </p:xfrm>
        <a:graphic>
          <a:graphicData uri="http://schemas.openxmlformats.org/presentationml/2006/ole">
            <p:oleObj spid="_x0000_s120834" name="方程式" r:id="rId3" imgW="304560" imgH="406080" progId="Equation.3">
              <p:embed/>
            </p:oleObj>
          </a:graphicData>
        </a:graphic>
      </p:graphicFrame>
      <p:graphicFrame>
        <p:nvGraphicFramePr>
          <p:cNvPr id="120836" name="Object 4"/>
          <p:cNvGraphicFramePr>
            <a:graphicFrameLocks noChangeAspect="1"/>
          </p:cNvGraphicFramePr>
          <p:nvPr/>
        </p:nvGraphicFramePr>
        <p:xfrm>
          <a:off x="2339752" y="4293096"/>
          <a:ext cx="3886200" cy="850900"/>
        </p:xfrm>
        <a:graphic>
          <a:graphicData uri="http://schemas.openxmlformats.org/presentationml/2006/ole">
            <p:oleObj spid="_x0000_s120836" name="方程式" r:id="rId4" imgW="3886200" imgH="85068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109</a:t>
            </a:fld>
            <a:endParaRPr lang="zh-TW"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第二類錯誤的</a:t>
            </a:r>
            <a:r>
              <a:rPr lang="zh-TW" altLang="en-US" dirty="0" smtClean="0"/>
              <a:t>機率</a:t>
            </a:r>
            <a:endParaRPr lang="zh-TW" altLang="en-US" dirty="0"/>
          </a:p>
        </p:txBody>
      </p:sp>
      <p:sp>
        <p:nvSpPr>
          <p:cNvPr id="3" name="內容版面配置區 2"/>
          <p:cNvSpPr>
            <a:spLocks noGrp="1"/>
          </p:cNvSpPr>
          <p:nvPr>
            <p:ph idx="1"/>
          </p:nvPr>
        </p:nvSpPr>
        <p:spPr/>
        <p:txBody>
          <a:bodyPr/>
          <a:lstStyle/>
          <a:p>
            <a:r>
              <a:rPr lang="zh-TW" altLang="en-US" dirty="0" smtClean="0"/>
              <a:t>除非</a:t>
            </a:r>
            <a:r>
              <a:rPr lang="zh-TW" altLang="en-US" dirty="0" smtClean="0"/>
              <a:t>我們有一個特定的對立假說，否則不可能計算犯第二類錯誤的機率 </a:t>
            </a:r>
            <a:r>
              <a:rPr lang="en-US" altLang="zh-TW" dirty="0" smtClean="0"/>
              <a:t>(</a:t>
            </a:r>
            <a:r>
              <a:rPr lang="zh-TW" altLang="en-US" dirty="0" smtClean="0"/>
              <a:t>表成 </a:t>
            </a:r>
            <a:r>
              <a:rPr lang="el-GR" altLang="zh-TW" i="1" dirty="0" smtClean="0"/>
              <a:t>β</a:t>
            </a:r>
            <a:r>
              <a:rPr lang="zh-TW" altLang="en-US" dirty="0" smtClean="0"/>
              <a:t> </a:t>
            </a:r>
            <a:r>
              <a:rPr lang="en-US" altLang="zh-TW" dirty="0" smtClean="0"/>
              <a:t>)</a:t>
            </a:r>
            <a:r>
              <a:rPr lang="zh-TW" altLang="en-US" dirty="0" smtClean="0"/>
              <a:t>。如果我們</a:t>
            </a:r>
            <a:r>
              <a:rPr lang="zh-TW" altLang="en-US" dirty="0" smtClean="0"/>
              <a:t>檢定            </a:t>
            </a:r>
            <a:r>
              <a:rPr lang="zh-TW" altLang="en-US" dirty="0" smtClean="0"/>
              <a:t>的虛無假說與            的對立假說，則我們可以計算沒有拒絕 </a:t>
            </a:r>
            <a:r>
              <a:rPr lang="en-US" altLang="zh-TW" i="1" dirty="0" smtClean="0"/>
              <a:t>H</a:t>
            </a:r>
            <a:r>
              <a:rPr lang="en-US" altLang="zh-TW" baseline="-25000" dirty="0" smtClean="0"/>
              <a:t>0</a:t>
            </a:r>
            <a:r>
              <a:rPr lang="zh-TW" altLang="en-US" dirty="0" smtClean="0"/>
              <a:t> 而它為偽時的機率。我們只要求得當            時獲得 </a:t>
            </a:r>
            <a:r>
              <a:rPr lang="en-US" altLang="zh-TW" dirty="0" smtClean="0"/>
              <a:t>8</a:t>
            </a:r>
            <a:r>
              <a:rPr lang="zh-TW" altLang="en-US" dirty="0" smtClean="0"/>
              <a:t> 或低於 </a:t>
            </a:r>
            <a:r>
              <a:rPr lang="en-US" altLang="zh-TW" dirty="0" smtClean="0"/>
              <a:t>8 </a:t>
            </a:r>
            <a:r>
              <a:rPr lang="zh-TW" altLang="en-US" dirty="0" smtClean="0"/>
              <a:t>個人超過 </a:t>
            </a:r>
            <a:r>
              <a:rPr lang="en-US" altLang="zh-TW" dirty="0" smtClean="0"/>
              <a:t>2 </a:t>
            </a:r>
            <a:r>
              <a:rPr lang="zh-TW" altLang="en-US" dirty="0" smtClean="0"/>
              <a:t>年期的機率，在此例中，</a:t>
            </a:r>
            <a:endParaRPr lang="zh-TW" altLang="en-US" dirty="0"/>
          </a:p>
        </p:txBody>
      </p:sp>
      <p:graphicFrame>
        <p:nvGraphicFramePr>
          <p:cNvPr id="4098" name="Object 2"/>
          <p:cNvGraphicFramePr>
            <a:graphicFrameLocks noChangeAspect="1"/>
          </p:cNvGraphicFramePr>
          <p:nvPr/>
        </p:nvGraphicFramePr>
        <p:xfrm>
          <a:off x="1259632" y="2276872"/>
          <a:ext cx="965200" cy="342900"/>
        </p:xfrm>
        <a:graphic>
          <a:graphicData uri="http://schemas.openxmlformats.org/presentationml/2006/ole">
            <p:oleObj spid="_x0000_s4098" name="方程式" r:id="rId3" imgW="965160" imgH="342720" progId="Equation.3">
              <p:embed/>
            </p:oleObj>
          </a:graphicData>
        </a:graphic>
      </p:graphicFrame>
      <p:graphicFrame>
        <p:nvGraphicFramePr>
          <p:cNvPr id="4099" name="Object 3"/>
          <p:cNvGraphicFramePr>
            <a:graphicFrameLocks noChangeAspect="1"/>
          </p:cNvGraphicFramePr>
          <p:nvPr/>
        </p:nvGraphicFramePr>
        <p:xfrm>
          <a:off x="4644008" y="2276872"/>
          <a:ext cx="965200" cy="342900"/>
        </p:xfrm>
        <a:graphic>
          <a:graphicData uri="http://schemas.openxmlformats.org/presentationml/2006/ole">
            <p:oleObj spid="_x0000_s4099" name="方程式" r:id="rId4" imgW="965160" imgH="342720" progId="Equation.3">
              <p:embed/>
            </p:oleObj>
          </a:graphicData>
        </a:graphic>
      </p:graphicFrame>
      <p:graphicFrame>
        <p:nvGraphicFramePr>
          <p:cNvPr id="4100" name="Object 4"/>
          <p:cNvGraphicFramePr>
            <a:graphicFrameLocks noChangeAspect="1"/>
          </p:cNvGraphicFramePr>
          <p:nvPr/>
        </p:nvGraphicFramePr>
        <p:xfrm>
          <a:off x="3563888" y="3212976"/>
          <a:ext cx="965200" cy="342900"/>
        </p:xfrm>
        <a:graphic>
          <a:graphicData uri="http://schemas.openxmlformats.org/presentationml/2006/ole">
            <p:oleObj spid="_x0000_s4100" name="方程式" r:id="rId5" imgW="965160" imgH="342720" progId="Equation.3">
              <p:embed/>
            </p:oleObj>
          </a:graphicData>
        </a:graphic>
      </p:graphicFrame>
      <p:graphicFrame>
        <p:nvGraphicFramePr>
          <p:cNvPr id="7" name="物件 6"/>
          <p:cNvGraphicFramePr>
            <a:graphicFrameLocks noChangeAspect="1"/>
          </p:cNvGraphicFramePr>
          <p:nvPr/>
        </p:nvGraphicFramePr>
        <p:xfrm>
          <a:off x="1835696" y="4221088"/>
          <a:ext cx="5422900" cy="1676400"/>
        </p:xfrm>
        <a:graphic>
          <a:graphicData uri="http://schemas.openxmlformats.org/presentationml/2006/ole">
            <p:oleObj spid="_x0000_s4101" name="方程式" r:id="rId6" imgW="5422680" imgH="167616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11</a:t>
            </a:fld>
            <a:endParaRPr lang="zh-TW" alt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連續性的葉氏修正 </a:t>
            </a:r>
            <a:r>
              <a:rPr lang="en-US" altLang="zh-TW" dirty="0" smtClean="0"/>
              <a:t>(Yates’</a:t>
            </a:r>
            <a:r>
              <a:rPr lang="zh-TW" altLang="en-US" dirty="0" smtClean="0"/>
              <a:t> </a:t>
            </a:r>
            <a:r>
              <a:rPr lang="en-US" altLang="zh-TW" dirty="0" smtClean="0"/>
              <a:t>correction for continuity)</a:t>
            </a:r>
            <a:endParaRPr lang="zh-TW" altLang="en-US" dirty="0"/>
          </a:p>
        </p:txBody>
      </p:sp>
      <p:sp>
        <p:nvSpPr>
          <p:cNvPr id="3" name="內容版面配置區 2"/>
          <p:cNvSpPr>
            <a:spLocks noGrp="1"/>
          </p:cNvSpPr>
          <p:nvPr>
            <p:ph idx="1"/>
          </p:nvPr>
        </p:nvSpPr>
        <p:spPr/>
        <p:txBody>
          <a:bodyPr/>
          <a:lstStyle/>
          <a:p>
            <a:r>
              <a:rPr lang="zh-TW" altLang="en-US" dirty="0" smtClean="0"/>
              <a:t>如果預期的格頻次是大的，則經修正和未修正的結果幾乎相同。當預期頻次介 </a:t>
            </a:r>
            <a:r>
              <a:rPr lang="en-US" altLang="zh-TW" dirty="0" smtClean="0"/>
              <a:t>5 </a:t>
            </a:r>
            <a:r>
              <a:rPr lang="zh-TW" altLang="en-US" dirty="0" smtClean="0"/>
              <a:t>於和 </a:t>
            </a:r>
            <a:r>
              <a:rPr lang="en-US" altLang="zh-TW" dirty="0" smtClean="0"/>
              <a:t>10 </a:t>
            </a:r>
            <a:r>
              <a:rPr lang="zh-TW" altLang="en-US" dirty="0" smtClean="0"/>
              <a:t>之間時，應該運用葉氏修正。對於預期頻次小於 </a:t>
            </a:r>
            <a:r>
              <a:rPr lang="en-US" altLang="zh-TW" dirty="0" smtClean="0"/>
              <a:t>5</a:t>
            </a:r>
            <a:r>
              <a:rPr lang="zh-TW" altLang="en-US" dirty="0" smtClean="0"/>
              <a:t>，應該用 </a:t>
            </a:r>
            <a:r>
              <a:rPr lang="en-US" altLang="zh-TW" dirty="0" smtClean="0"/>
              <a:t>Fisher-Irwin </a:t>
            </a:r>
            <a:r>
              <a:rPr lang="zh-TW" altLang="en-US" dirty="0" smtClean="0"/>
              <a:t>確切檢定。</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110</a:t>
            </a:fld>
            <a:endParaRPr lang="zh-TW" alt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6.12</a:t>
            </a:r>
            <a:r>
              <a:rPr lang="zh-TW" altLang="en-US" dirty="0" smtClean="0"/>
              <a:t> 同值性檢定</a:t>
            </a:r>
            <a:endParaRPr lang="zh-TW" altLang="en-US" dirty="0"/>
          </a:p>
        </p:txBody>
      </p:sp>
      <p:sp>
        <p:nvSpPr>
          <p:cNvPr id="3" name="內容版面配置區 2"/>
          <p:cNvSpPr>
            <a:spLocks noGrp="1"/>
          </p:cNvSpPr>
          <p:nvPr>
            <p:ph idx="1"/>
          </p:nvPr>
        </p:nvSpPr>
        <p:spPr/>
        <p:txBody>
          <a:bodyPr/>
          <a:lstStyle/>
          <a:p>
            <a:r>
              <a:rPr lang="zh-TW" altLang="en-US" sz="2800" dirty="0" smtClean="0"/>
              <a:t>現在，我們不是檢定獨立性，而是檢定每一列內母體的比例值都相同的假說。我們檢定如下的假說：贊成墮胎法案之民主黨員、共和黨員以及獨立人士的比例相同；反對法案的每一個政黨屬性比例相同；以及每一個政黨屬性未決定的比例相同。基本上我們感興趣的是決定三類的選民對於提案的墮胎法案是否為</a:t>
            </a:r>
            <a:r>
              <a:rPr lang="zh-TW" altLang="en-US" sz="2800" b="1" dirty="0" smtClean="0"/>
              <a:t>同質性的 </a:t>
            </a:r>
            <a:r>
              <a:rPr lang="en-US" altLang="zh-TW" sz="2800" b="1" dirty="0" smtClean="0"/>
              <a:t>(homogeneous)</a:t>
            </a:r>
            <a:r>
              <a:rPr lang="zh-TW" altLang="en-US" sz="2800" dirty="0" smtClean="0"/>
              <a:t>，這樣的檢定稱為同質性檢定。</a:t>
            </a:r>
            <a:endParaRPr lang="zh-TW" altLang="en-US" sz="2800" dirty="0"/>
          </a:p>
        </p:txBody>
      </p:sp>
      <p:pic>
        <p:nvPicPr>
          <p:cNvPr id="4" name="Picture 2"/>
          <p:cNvPicPr>
            <a:picLocks noChangeAspect="1" noChangeArrowheads="1"/>
          </p:cNvPicPr>
          <p:nvPr/>
        </p:nvPicPr>
        <p:blipFill>
          <a:blip r:embed="rId2" cstate="print"/>
          <a:srcRect t="18671"/>
          <a:stretch>
            <a:fillRect/>
          </a:stretch>
        </p:blipFill>
        <p:spPr bwMode="auto">
          <a:xfrm>
            <a:off x="2915816" y="4725144"/>
            <a:ext cx="5356670" cy="1851977"/>
          </a:xfrm>
          <a:prstGeom prst="rect">
            <a:avLst/>
          </a:prstGeom>
          <a:noFill/>
          <a:ln w="9525">
            <a:noFill/>
            <a:miter lim="800000"/>
            <a:headEnd/>
            <a:tailEnd/>
          </a:ln>
          <a:effectLst/>
        </p:spPr>
      </p:pic>
      <p:pic>
        <p:nvPicPr>
          <p:cNvPr id="5" name="Picture 2"/>
          <p:cNvPicPr>
            <a:picLocks noChangeAspect="1" noChangeArrowheads="1"/>
          </p:cNvPicPr>
          <p:nvPr/>
        </p:nvPicPr>
        <p:blipFill>
          <a:blip r:embed="rId2" cstate="print"/>
          <a:srcRect l="23811" t="-435" r="30154" b="81764"/>
          <a:stretch>
            <a:fillRect/>
          </a:stretch>
        </p:blipFill>
        <p:spPr bwMode="auto">
          <a:xfrm>
            <a:off x="4139631" y="4365105"/>
            <a:ext cx="2465943" cy="42516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111</a:t>
            </a:fld>
            <a:endParaRPr lang="zh-TW" alt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6.9</a:t>
            </a:r>
            <a:endParaRPr lang="zh-TW" altLang="en-US" dirty="0"/>
          </a:p>
        </p:txBody>
      </p:sp>
      <p:pic>
        <p:nvPicPr>
          <p:cNvPr id="121859" name="Picture 3"/>
          <p:cNvPicPr>
            <a:picLocks noGrp="1" noChangeAspect="1" noChangeArrowheads="1"/>
          </p:cNvPicPr>
          <p:nvPr>
            <p:ph idx="1"/>
          </p:nvPr>
        </p:nvPicPr>
        <p:blipFill>
          <a:blip r:embed="rId2" cstate="print"/>
          <a:srcRect b="68289"/>
          <a:stretch>
            <a:fillRect/>
          </a:stretch>
        </p:blipFill>
        <p:spPr bwMode="auto">
          <a:xfrm>
            <a:off x="323528" y="1412776"/>
            <a:ext cx="8496300" cy="129614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3473"/>
          <a:stretch>
            <a:fillRect/>
          </a:stretch>
        </p:blipFill>
        <p:spPr bwMode="auto">
          <a:xfrm>
            <a:off x="323528" y="2780928"/>
            <a:ext cx="8496300" cy="2719191"/>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112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6.9(</a:t>
            </a:r>
            <a:r>
              <a:rPr lang="zh-TW" altLang="en-US" dirty="0" smtClean="0"/>
              <a:t>續</a:t>
            </a:r>
            <a:r>
              <a:rPr lang="en-US" altLang="zh-TW" dirty="0" smtClean="0"/>
              <a:t>)</a:t>
            </a:r>
            <a:endParaRPr lang="zh-TW" altLang="en-US" dirty="0"/>
          </a:p>
        </p:txBody>
      </p:sp>
      <p:pic>
        <p:nvPicPr>
          <p:cNvPr id="122882" name="Picture 2"/>
          <p:cNvPicPr>
            <a:picLocks noGrp="1" noChangeAspect="1" noChangeArrowheads="1"/>
          </p:cNvPicPr>
          <p:nvPr>
            <p:ph idx="1"/>
          </p:nvPr>
        </p:nvPicPr>
        <p:blipFill>
          <a:blip r:embed="rId2" cstate="print"/>
          <a:srcRect/>
          <a:stretch>
            <a:fillRect/>
          </a:stretch>
        </p:blipFill>
        <p:spPr bwMode="auto">
          <a:xfrm>
            <a:off x="1619672" y="1268760"/>
            <a:ext cx="5832648" cy="2145303"/>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2448" y="3635290"/>
            <a:ext cx="7992000" cy="310607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113</a:t>
            </a:fld>
            <a:endParaRPr lang="zh-TW" alt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幾個比例的檢定</a:t>
            </a:r>
            <a:endParaRPr lang="en-US" altLang="zh-TW" dirty="0" smtClean="0"/>
          </a:p>
        </p:txBody>
      </p:sp>
      <p:sp>
        <p:nvSpPr>
          <p:cNvPr id="5" name="內容版面配置區 4"/>
          <p:cNvSpPr>
            <a:spLocks noGrp="1"/>
          </p:cNvSpPr>
          <p:nvPr>
            <p:ph idx="1"/>
          </p:nvPr>
        </p:nvSpPr>
        <p:spPr/>
        <p:txBody>
          <a:bodyPr/>
          <a:lstStyle/>
          <a:p>
            <a:r>
              <a:rPr lang="zh-TW" altLang="en-US" dirty="0" smtClean="0"/>
              <a:t>同</a:t>
            </a:r>
            <a:r>
              <a:rPr lang="zh-TW" altLang="en-US" dirty="0" smtClean="0"/>
              <a:t>質性檢定所用的卡方統計量也適用於檢定 </a:t>
            </a:r>
            <a:r>
              <a:rPr lang="en-US" altLang="zh-TW" i="1" dirty="0" smtClean="0"/>
              <a:t>k</a:t>
            </a:r>
            <a:r>
              <a:rPr lang="en-US" altLang="zh-TW" dirty="0" smtClean="0"/>
              <a:t> </a:t>
            </a:r>
            <a:r>
              <a:rPr lang="zh-TW" altLang="en-US" dirty="0" smtClean="0"/>
              <a:t>個二項式參數有相同值的假說。</a:t>
            </a:r>
            <a:endParaRPr lang="en-US" altLang="zh-TW" dirty="0" smtClean="0"/>
          </a:p>
          <a:p>
            <a:r>
              <a:rPr lang="zh-TW" altLang="en-US" dirty="0" smtClean="0"/>
              <a:t>我們感興趣的是檢定虛無假說</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對上母體比例</a:t>
            </a:r>
            <a:r>
              <a:rPr lang="zh-TW" altLang="en-US" dirty="0" smtClean="0">
                <a:effectLst>
                  <a:outerShdw blurRad="38100" dist="38100" dir="2700000" algn="tl">
                    <a:srgbClr val="000000">
                      <a:alpha val="43137"/>
                    </a:srgbClr>
                  </a:outerShdw>
                </a:effectLst>
              </a:rPr>
              <a:t>不全然相等</a:t>
            </a:r>
            <a:r>
              <a:rPr lang="zh-TW" altLang="en-US" dirty="0" smtClean="0"/>
              <a:t>的對立假說 </a:t>
            </a:r>
            <a:r>
              <a:rPr lang="en-US" altLang="zh-TW" i="1" dirty="0" smtClean="0"/>
              <a:t>H</a:t>
            </a:r>
            <a:r>
              <a:rPr lang="en-US" altLang="zh-TW" baseline="-25000" dirty="0" smtClean="0"/>
              <a:t>1</a:t>
            </a:r>
            <a:r>
              <a:rPr lang="zh-TW" altLang="en-US" dirty="0" smtClean="0"/>
              <a:t>。</a:t>
            </a:r>
            <a:endParaRPr lang="en-US" altLang="zh-TW" dirty="0" smtClean="0"/>
          </a:p>
          <a:p>
            <a:r>
              <a:rPr lang="zh-TW" altLang="en-US" dirty="0" smtClean="0"/>
              <a:t>首先從 </a:t>
            </a:r>
            <a:r>
              <a:rPr lang="en-US" altLang="zh-TW" i="1" dirty="0" smtClean="0"/>
              <a:t>k</a:t>
            </a:r>
            <a:r>
              <a:rPr lang="zh-TW" altLang="en-US" i="1" dirty="0" smtClean="0"/>
              <a:t> </a:t>
            </a:r>
            <a:r>
              <a:rPr lang="zh-TW" altLang="en-US" dirty="0" smtClean="0"/>
              <a:t>個母體中觀察大小為                  的獨立隨機取樣，並將資料安排成表</a:t>
            </a:r>
            <a:r>
              <a:rPr lang="en-US" altLang="zh-TW" dirty="0" smtClean="0"/>
              <a:t>6.10</a:t>
            </a:r>
            <a:r>
              <a:rPr lang="zh-TW" altLang="en-US" dirty="0" smtClean="0"/>
              <a:t>所示的        列聯表。</a:t>
            </a:r>
            <a:endParaRPr lang="zh-TW" altLang="en-US" dirty="0"/>
          </a:p>
        </p:txBody>
      </p:sp>
      <p:graphicFrame>
        <p:nvGraphicFramePr>
          <p:cNvPr id="6" name="物件 5"/>
          <p:cNvGraphicFramePr>
            <a:graphicFrameLocks noChangeAspect="1"/>
          </p:cNvGraphicFramePr>
          <p:nvPr/>
        </p:nvGraphicFramePr>
        <p:xfrm>
          <a:off x="3131840" y="2996952"/>
          <a:ext cx="2679700" cy="381000"/>
        </p:xfrm>
        <a:graphic>
          <a:graphicData uri="http://schemas.openxmlformats.org/presentationml/2006/ole">
            <p:oleObj spid="_x0000_s123907" name="方程式" r:id="rId3" imgW="2679480" imgH="380880" progId="Equation.3">
              <p:embed/>
            </p:oleObj>
          </a:graphicData>
        </a:graphic>
      </p:graphicFrame>
      <p:graphicFrame>
        <p:nvGraphicFramePr>
          <p:cNvPr id="7" name="物件 6"/>
          <p:cNvGraphicFramePr>
            <a:graphicFrameLocks noChangeAspect="1"/>
          </p:cNvGraphicFramePr>
          <p:nvPr/>
        </p:nvGraphicFramePr>
        <p:xfrm>
          <a:off x="5796136" y="4293096"/>
          <a:ext cx="1473200" cy="381000"/>
        </p:xfrm>
        <a:graphic>
          <a:graphicData uri="http://schemas.openxmlformats.org/presentationml/2006/ole">
            <p:oleObj spid="_x0000_s123908" name="方程式" r:id="rId4" imgW="1473120" imgH="380880" progId="Equation.3">
              <p:embed/>
            </p:oleObj>
          </a:graphicData>
        </a:graphic>
      </p:graphicFrame>
      <p:graphicFrame>
        <p:nvGraphicFramePr>
          <p:cNvPr id="8" name="物件 7"/>
          <p:cNvGraphicFramePr>
            <a:graphicFrameLocks noChangeAspect="1"/>
          </p:cNvGraphicFramePr>
          <p:nvPr/>
        </p:nvGraphicFramePr>
        <p:xfrm>
          <a:off x="7596336" y="4797152"/>
          <a:ext cx="584200" cy="279400"/>
        </p:xfrm>
        <a:graphic>
          <a:graphicData uri="http://schemas.openxmlformats.org/presentationml/2006/ole">
            <p:oleObj spid="_x0000_s123909" name="方程式" r:id="rId5" imgW="583920" imgH="27936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114</a:t>
            </a:fld>
            <a:endParaRPr lang="zh-TW" alt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幾個比例的檢定</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a:xfrm>
            <a:off x="323528" y="2924944"/>
            <a:ext cx="8496944" cy="3168352"/>
          </a:xfrm>
        </p:spPr>
        <p:txBody>
          <a:bodyPr/>
          <a:lstStyle/>
          <a:p>
            <a:r>
              <a:rPr lang="zh-TW" altLang="en-US" sz="2900" dirty="0" smtClean="0"/>
              <a:t>像和以前一樣計算出預期的格頻率，並連同所觀得的頻次一起帶入卡方統計量</a:t>
            </a: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zh-TW" altLang="en-US" sz="2900" dirty="0" smtClean="0"/>
              <a:t>其中自由度</a:t>
            </a:r>
            <a:r>
              <a:rPr lang="en-US" altLang="zh-TW" sz="2900" dirty="0" smtClean="0"/>
              <a:t/>
            </a:r>
            <a:br>
              <a:rPr lang="en-US" altLang="zh-TW" sz="2900" dirty="0" smtClean="0"/>
            </a:br>
            <a:endParaRPr lang="en-US" altLang="zh-TW" sz="2900" dirty="0" smtClean="0"/>
          </a:p>
          <a:p>
            <a:r>
              <a:rPr lang="zh-TW" altLang="en-US" sz="2900" dirty="0" smtClean="0"/>
              <a:t>藉由選取形式如            的上尾臨界區域，我們現在可獲致有關 </a:t>
            </a:r>
            <a:r>
              <a:rPr lang="en-US" altLang="zh-TW" sz="2900" i="1" dirty="0" smtClean="0"/>
              <a:t>H</a:t>
            </a:r>
            <a:r>
              <a:rPr lang="en-US" altLang="zh-TW" sz="2900" baseline="-25000" dirty="0" smtClean="0"/>
              <a:t>0</a:t>
            </a:r>
            <a:r>
              <a:rPr lang="zh-TW" altLang="en-US" sz="2900" dirty="0" smtClean="0"/>
              <a:t> 的決定了。</a:t>
            </a:r>
            <a:endParaRPr lang="zh-TW" altLang="en-US" dirty="0"/>
          </a:p>
        </p:txBody>
      </p:sp>
      <p:pic>
        <p:nvPicPr>
          <p:cNvPr id="6" name="Picture 2"/>
          <p:cNvPicPr>
            <a:picLocks noChangeAspect="1" noChangeArrowheads="1"/>
          </p:cNvPicPr>
          <p:nvPr/>
        </p:nvPicPr>
        <p:blipFill>
          <a:blip r:embed="rId3" cstate="print"/>
          <a:srcRect/>
          <a:stretch>
            <a:fillRect/>
          </a:stretch>
        </p:blipFill>
        <p:spPr bwMode="auto">
          <a:xfrm>
            <a:off x="1946637" y="1268760"/>
            <a:ext cx="5289659" cy="1666069"/>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187700" y="5157192"/>
          <a:ext cx="2768600" cy="342900"/>
        </p:xfrm>
        <a:graphic>
          <a:graphicData uri="http://schemas.openxmlformats.org/presentationml/2006/ole">
            <p:oleObj spid="_x0000_s124931" name="方程式" r:id="rId4" imgW="2768400" imgH="342720" progId="Equation.3">
              <p:embed/>
            </p:oleObj>
          </a:graphicData>
        </a:graphic>
      </p:graphicFrame>
      <p:graphicFrame>
        <p:nvGraphicFramePr>
          <p:cNvPr id="8" name="物件 7"/>
          <p:cNvGraphicFramePr>
            <a:graphicFrameLocks noChangeAspect="1"/>
          </p:cNvGraphicFramePr>
          <p:nvPr/>
        </p:nvGraphicFramePr>
        <p:xfrm>
          <a:off x="3536950" y="3933056"/>
          <a:ext cx="2070100" cy="838200"/>
        </p:xfrm>
        <a:graphic>
          <a:graphicData uri="http://schemas.openxmlformats.org/presentationml/2006/ole">
            <p:oleObj spid="_x0000_s124932" name="方程式" r:id="rId5" imgW="2070000" imgH="838080" progId="Equation.3">
              <p:embed/>
            </p:oleObj>
          </a:graphicData>
        </a:graphic>
      </p:graphicFrame>
      <p:graphicFrame>
        <p:nvGraphicFramePr>
          <p:cNvPr id="124933" name="Object 5"/>
          <p:cNvGraphicFramePr>
            <a:graphicFrameLocks noChangeAspect="1"/>
          </p:cNvGraphicFramePr>
          <p:nvPr/>
        </p:nvGraphicFramePr>
        <p:xfrm>
          <a:off x="3419872" y="5733256"/>
          <a:ext cx="927100" cy="419100"/>
        </p:xfrm>
        <a:graphic>
          <a:graphicData uri="http://schemas.openxmlformats.org/presentationml/2006/ole">
            <p:oleObj spid="_x0000_s124933" name="方程式" r:id="rId6" imgW="927000" imgH="41904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115</a:t>
            </a:fld>
            <a:endParaRPr lang="zh-TW" alt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6.10</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323850" y="1412776"/>
            <a:ext cx="8496300" cy="383310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116</a:t>
            </a:fld>
            <a:endParaRPr lang="zh-TW"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6.10(</a:t>
            </a:r>
            <a:r>
              <a:rPr lang="zh-TW" altLang="en-US" dirty="0" smtClean="0"/>
              <a:t>續</a:t>
            </a:r>
            <a:r>
              <a:rPr lang="en-US" altLang="zh-TW" dirty="0" smtClean="0"/>
              <a:t>)</a:t>
            </a:r>
            <a:endParaRPr lang="zh-TW" altLang="en-US" dirty="0"/>
          </a:p>
        </p:txBody>
      </p:sp>
      <p:pic>
        <p:nvPicPr>
          <p:cNvPr id="126978" name="Picture 2"/>
          <p:cNvPicPr>
            <a:picLocks noGrp="1" noChangeAspect="1" noChangeArrowheads="1"/>
          </p:cNvPicPr>
          <p:nvPr>
            <p:ph idx="1"/>
          </p:nvPr>
        </p:nvPicPr>
        <p:blipFill>
          <a:blip r:embed="rId2" cstate="print"/>
          <a:srcRect/>
          <a:stretch>
            <a:fillRect/>
          </a:stretch>
        </p:blipFill>
        <p:spPr bwMode="auto">
          <a:xfrm>
            <a:off x="323850" y="1484784"/>
            <a:ext cx="8496300" cy="377840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117</a:t>
            </a:fld>
            <a:endParaRPr lang="zh-TW" alt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6.10(</a:t>
            </a:r>
            <a:r>
              <a:rPr lang="zh-TW" altLang="en-US" dirty="0" smtClean="0"/>
              <a:t>續</a:t>
            </a:r>
            <a:r>
              <a:rPr lang="en-US" altLang="zh-TW" dirty="0" smtClean="0"/>
              <a:t>)</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827584" y="1196752"/>
            <a:ext cx="7441719" cy="388843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83568" y="5324921"/>
            <a:ext cx="7740000" cy="141644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118</a:t>
            </a:fld>
            <a:endParaRPr lang="zh-TW" alt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6.13</a:t>
            </a:r>
            <a:r>
              <a:rPr lang="zh-TW" altLang="en-US" dirty="0" smtClean="0"/>
              <a:t> 雙樣本案例研究</a:t>
            </a:r>
            <a:endParaRPr lang="zh-TW" altLang="en-US" dirty="0"/>
          </a:p>
        </p:txBody>
      </p:sp>
      <p:pic>
        <p:nvPicPr>
          <p:cNvPr id="129027" name="Picture 3"/>
          <p:cNvPicPr>
            <a:picLocks noGrp="1" noChangeAspect="1" noChangeArrowheads="1"/>
          </p:cNvPicPr>
          <p:nvPr>
            <p:ph idx="1"/>
          </p:nvPr>
        </p:nvPicPr>
        <p:blipFill>
          <a:blip r:embed="rId2" cstate="print"/>
          <a:srcRect/>
          <a:stretch>
            <a:fillRect/>
          </a:stretch>
        </p:blipFill>
        <p:spPr bwMode="auto">
          <a:xfrm>
            <a:off x="467544" y="2132856"/>
            <a:ext cx="3954275" cy="3001897"/>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4572000" y="2204864"/>
            <a:ext cx="4103850" cy="355459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119</a:t>
            </a:fld>
            <a:endParaRPr lang="zh-TW"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第二類錯誤的機率</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這是一個相當高的機率，顯示我們將會很有可能拒絕新疫苗的一個檢定程序，而事實上它比現今所用者更佳。理想的情況是，我們喜歡用第一類和第二類錯誤機率兩者都小的檢定程序。</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12</a:t>
            </a:fld>
            <a:endParaRPr lang="zh-TW" alt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雙樣本案例研究</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樣本平均和標準差為</a:t>
            </a:r>
          </a:p>
          <a:p>
            <a:endParaRPr lang="zh-TW" altLang="en-US" dirty="0"/>
          </a:p>
        </p:txBody>
      </p:sp>
      <p:graphicFrame>
        <p:nvGraphicFramePr>
          <p:cNvPr id="6" name="物件 5"/>
          <p:cNvGraphicFramePr>
            <a:graphicFrameLocks noChangeAspect="1"/>
          </p:cNvGraphicFramePr>
          <p:nvPr/>
        </p:nvGraphicFramePr>
        <p:xfrm>
          <a:off x="1492250" y="1988840"/>
          <a:ext cx="6159500" cy="368300"/>
        </p:xfrm>
        <a:graphic>
          <a:graphicData uri="http://schemas.openxmlformats.org/presentationml/2006/ole">
            <p:oleObj spid="_x0000_s130051" name="方程式" r:id="rId3" imgW="6159240" imgH="368280" progId="Equation.3">
              <p:embed/>
            </p:oleObj>
          </a:graphicData>
        </a:graphic>
      </p:graphicFrame>
      <p:pic>
        <p:nvPicPr>
          <p:cNvPr id="7" name="Picture 2"/>
          <p:cNvPicPr>
            <a:picLocks noChangeAspect="1" noChangeArrowheads="1"/>
          </p:cNvPicPr>
          <p:nvPr/>
        </p:nvPicPr>
        <p:blipFill>
          <a:blip r:embed="rId4" cstate="print"/>
          <a:srcRect/>
          <a:stretch>
            <a:fillRect/>
          </a:stretch>
        </p:blipFill>
        <p:spPr bwMode="auto">
          <a:xfrm>
            <a:off x="1763688" y="2852936"/>
            <a:ext cx="5555568" cy="3232129"/>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120</a:t>
            </a:fld>
            <a:endParaRPr lang="zh-TW"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雙樣本案例研究</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a:xfrm>
            <a:off x="251520" y="1268760"/>
            <a:ext cx="8496944" cy="5112568"/>
          </a:xfrm>
        </p:spPr>
        <p:txBody>
          <a:bodyPr/>
          <a:lstStyle/>
          <a:p>
            <a:r>
              <a:rPr lang="en-US" altLang="zh-TW" i="1" dirty="0" smtClean="0"/>
              <a:t> F </a:t>
            </a:r>
            <a:r>
              <a:rPr lang="zh-TW" altLang="en-US" dirty="0" smtClean="0"/>
              <a:t>檢定顯示當               時，變異性無顯著差異</a:t>
            </a:r>
          </a:p>
          <a:p>
            <a:r>
              <a:rPr lang="zh-TW" altLang="en-US" dirty="0" smtClean="0"/>
              <a:t>且檢定下列假說的雙樣本 </a:t>
            </a:r>
            <a:r>
              <a:rPr lang="en-US" altLang="zh-TW" i="1" dirty="0" smtClean="0"/>
              <a:t>t </a:t>
            </a:r>
            <a:r>
              <a:rPr lang="zh-TW" altLang="en-US" dirty="0" smtClean="0"/>
              <a:t>統計量                        拒絕 </a:t>
            </a:r>
            <a:r>
              <a:rPr lang="en-US" altLang="zh-TW" i="1" dirty="0" smtClean="0"/>
              <a:t>H</a:t>
            </a:r>
            <a:r>
              <a:rPr lang="en-US" altLang="zh-TW" baseline="-25000" dirty="0" smtClean="0"/>
              <a:t>0</a:t>
            </a:r>
            <a:r>
              <a:rPr lang="zh-TW" altLang="en-US" dirty="0" smtClean="0"/>
              <a:t> 而贊同 </a:t>
            </a:r>
            <a:r>
              <a:rPr lang="en-US" altLang="zh-TW" i="1" dirty="0" smtClean="0"/>
              <a:t>H</a:t>
            </a:r>
            <a:r>
              <a:rPr lang="en-US" altLang="zh-TW" baseline="-25000" dirty="0" smtClean="0"/>
              <a:t>1</a:t>
            </a:r>
            <a:r>
              <a:rPr lang="zh-TW" altLang="en-US" dirty="0" smtClean="0"/>
              <a:t>：</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因而證實了圖形資訊所顯現出的結果。此處按照 </a:t>
            </a:r>
            <a:r>
              <a:rPr lang="en-US" altLang="zh-TW" i="1" dirty="0" smtClean="0"/>
              <a:t>F </a:t>
            </a:r>
            <a:r>
              <a:rPr lang="zh-TW" altLang="en-US" dirty="0" smtClean="0"/>
              <a:t>檢定的結果，我們使用將雙樣本變異數合併在一起的 </a:t>
            </a:r>
            <a:r>
              <a:rPr lang="en-US" altLang="zh-TW" i="1" dirty="0" smtClean="0"/>
              <a:t>t </a:t>
            </a:r>
            <a:r>
              <a:rPr lang="zh-TW" altLang="en-US" dirty="0" smtClean="0"/>
              <a:t>檢定。根據此分析，採用合金 </a:t>
            </a:r>
            <a:r>
              <a:rPr lang="en-US" altLang="zh-TW" i="1" dirty="0" smtClean="0"/>
              <a:t>B </a:t>
            </a:r>
            <a:r>
              <a:rPr lang="zh-TW" altLang="en-US" dirty="0" smtClean="0"/>
              <a:t>似乎會是適合的。</a:t>
            </a:r>
            <a:endParaRPr lang="zh-TW" altLang="en-US" dirty="0"/>
          </a:p>
        </p:txBody>
      </p:sp>
      <p:graphicFrame>
        <p:nvGraphicFramePr>
          <p:cNvPr id="6" name="物件 5"/>
          <p:cNvGraphicFramePr>
            <a:graphicFrameLocks noChangeAspect="1"/>
          </p:cNvGraphicFramePr>
          <p:nvPr/>
        </p:nvGraphicFramePr>
        <p:xfrm>
          <a:off x="3043684" y="1457325"/>
          <a:ext cx="1384300" cy="279400"/>
        </p:xfrm>
        <a:graphic>
          <a:graphicData uri="http://schemas.openxmlformats.org/presentationml/2006/ole">
            <p:oleObj spid="_x0000_s131075" name="方程式" r:id="rId3" imgW="1384200" imgH="279360" progId="Equation.3">
              <p:embed/>
            </p:oleObj>
          </a:graphicData>
        </a:graphic>
      </p:graphicFrame>
      <p:graphicFrame>
        <p:nvGraphicFramePr>
          <p:cNvPr id="131076" name="Object 4"/>
          <p:cNvGraphicFramePr>
            <a:graphicFrameLocks noChangeAspect="1"/>
          </p:cNvGraphicFramePr>
          <p:nvPr/>
        </p:nvGraphicFramePr>
        <p:xfrm>
          <a:off x="6337300" y="1989138"/>
          <a:ext cx="2641600" cy="342900"/>
        </p:xfrm>
        <a:graphic>
          <a:graphicData uri="http://schemas.openxmlformats.org/presentationml/2006/ole">
            <p:oleObj spid="_x0000_s131076" name="方程式" r:id="rId4" imgW="2641320" imgH="342720" progId="Equation.3">
              <p:embed/>
            </p:oleObj>
          </a:graphicData>
        </a:graphic>
      </p:graphicFrame>
      <p:graphicFrame>
        <p:nvGraphicFramePr>
          <p:cNvPr id="7" name="物件 6"/>
          <p:cNvGraphicFramePr>
            <a:graphicFrameLocks noChangeAspect="1"/>
          </p:cNvGraphicFramePr>
          <p:nvPr/>
        </p:nvGraphicFramePr>
        <p:xfrm>
          <a:off x="3707904" y="2924944"/>
          <a:ext cx="1612900" cy="838200"/>
        </p:xfrm>
        <a:graphic>
          <a:graphicData uri="http://schemas.openxmlformats.org/presentationml/2006/ole">
            <p:oleObj spid="_x0000_s131077" name="方程式" r:id="rId5" imgW="1612800" imgH="83808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121</a:t>
            </a:fld>
            <a:endParaRPr lang="zh-TW" alt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統計學上的顯著性以及工程或科學上的顯著性</a:t>
            </a:r>
            <a:endParaRPr lang="en-US" altLang="zh-TW" dirty="0" smtClean="0"/>
          </a:p>
        </p:txBody>
      </p:sp>
      <p:sp>
        <p:nvSpPr>
          <p:cNvPr id="5" name="內容版面配置區 4"/>
          <p:cNvSpPr>
            <a:spLocks noGrp="1"/>
          </p:cNvSpPr>
          <p:nvPr>
            <p:ph idx="1"/>
          </p:nvPr>
        </p:nvSpPr>
        <p:spPr/>
        <p:txBody>
          <a:bodyPr/>
          <a:lstStyle/>
          <a:p>
            <a:r>
              <a:rPr lang="zh-TW" altLang="en-US" dirty="0" smtClean="0"/>
              <a:t>當</a:t>
            </a:r>
            <a:r>
              <a:rPr lang="zh-TW" altLang="en-US" dirty="0" smtClean="0"/>
              <a:t>統計學家對於上述案例研究中兩合金的比較結果感到相當自在時，工程師還是覺得進退兩難。分析顯示，用合金 </a:t>
            </a:r>
            <a:r>
              <a:rPr lang="en-US" altLang="zh-TW" i="1" dirty="0" smtClean="0"/>
              <a:t>B </a:t>
            </a:r>
            <a:r>
              <a:rPr lang="zh-TW" altLang="en-US" dirty="0" smtClean="0"/>
              <a:t>展現了在統計學上的顯著改善，不過，因為合金 </a:t>
            </a:r>
            <a:r>
              <a:rPr lang="en-US" altLang="zh-TW" i="1" dirty="0" smtClean="0"/>
              <a:t>B </a:t>
            </a:r>
            <a:r>
              <a:rPr lang="zh-TW" altLang="en-US" dirty="0" smtClean="0"/>
              <a:t>比較貴的關係，所以所發現的差異真的值得繼續進行下去嗎？此例凸顯出經常被統計學家和分析師忽略的一個重要課題 ─ </a:t>
            </a:r>
            <a:r>
              <a:rPr lang="zh-TW" altLang="en-US" dirty="0" smtClean="0">
                <a:effectLst>
                  <a:outerShdw blurRad="38100" dist="38100" dir="2700000" algn="tl">
                    <a:srgbClr val="000000">
                      <a:alpha val="43137"/>
                    </a:srgbClr>
                  </a:outerShdw>
                </a:effectLst>
              </a:rPr>
              <a:t>統計顯著性以及工程或科學顯著性之間的區別</a:t>
            </a:r>
            <a:r>
              <a:rPr lang="zh-TW" altLang="en-US" dirty="0" smtClean="0"/>
              <a:t>。此處在偏折上的平均差異</a:t>
            </a:r>
            <a:r>
              <a:rPr lang="zh-TW" altLang="en-US" dirty="0" smtClean="0"/>
              <a:t>是</a:t>
            </a:r>
            <a:r>
              <a:rPr lang="en-US" altLang="zh-TW" dirty="0" smtClean="0"/>
              <a:t/>
            </a:r>
            <a:br>
              <a:rPr lang="en-US" altLang="zh-TW" dirty="0" smtClean="0"/>
            </a:br>
            <a:r>
              <a:rPr lang="zh-TW" altLang="en-US" dirty="0" smtClean="0"/>
              <a:t>                         </a:t>
            </a:r>
            <a:r>
              <a:rPr lang="zh-TW" altLang="en-US" dirty="0" smtClean="0"/>
              <a:t>。在一個完整的分析中，最終工程師仍必須決定差異是否足以讓額外的成本合理化。</a:t>
            </a:r>
            <a:endParaRPr lang="zh-TW" altLang="en-US" dirty="0"/>
          </a:p>
        </p:txBody>
      </p:sp>
      <p:graphicFrame>
        <p:nvGraphicFramePr>
          <p:cNvPr id="6" name="物件 5"/>
          <p:cNvGraphicFramePr>
            <a:graphicFrameLocks noChangeAspect="1"/>
          </p:cNvGraphicFramePr>
          <p:nvPr/>
        </p:nvGraphicFramePr>
        <p:xfrm>
          <a:off x="827584" y="5076924"/>
          <a:ext cx="2235200" cy="368300"/>
        </p:xfrm>
        <a:graphic>
          <a:graphicData uri="http://schemas.openxmlformats.org/presentationml/2006/ole">
            <p:oleObj spid="_x0000_s146434" name="方程式" r:id="rId3" imgW="2234880" imgH="3682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122</a:t>
            </a:fld>
            <a:endParaRPr lang="zh-TW"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α</a:t>
            </a:r>
            <a:r>
              <a:rPr lang="zh-TW" altLang="en-US" dirty="0" smtClean="0"/>
              <a:t>、</a:t>
            </a:r>
            <a:r>
              <a:rPr lang="el-GR" altLang="zh-TW" i="1" dirty="0" smtClean="0"/>
              <a:t>β</a:t>
            </a:r>
            <a:r>
              <a:rPr lang="zh-TW" altLang="en-US" dirty="0" smtClean="0"/>
              <a:t> 和樣本大小的</a:t>
            </a:r>
            <a:r>
              <a:rPr lang="zh-TW" altLang="en-US" dirty="0" smtClean="0"/>
              <a:t>角色</a:t>
            </a:r>
            <a:endParaRPr lang="zh-TW" altLang="en-US" dirty="0"/>
          </a:p>
        </p:txBody>
      </p:sp>
      <p:sp>
        <p:nvSpPr>
          <p:cNvPr id="3" name="內容版面配置區 2"/>
          <p:cNvSpPr>
            <a:spLocks noGrp="1"/>
          </p:cNvSpPr>
          <p:nvPr>
            <p:ph idx="1"/>
          </p:nvPr>
        </p:nvSpPr>
        <p:spPr/>
        <p:txBody>
          <a:bodyPr/>
          <a:lstStyle/>
          <a:p>
            <a:r>
              <a:rPr lang="zh-TW" altLang="en-US" b="1" dirty="0" smtClean="0"/>
              <a:t> </a:t>
            </a:r>
            <a:r>
              <a:rPr lang="zh-TW" altLang="en-US" dirty="0" smtClean="0"/>
              <a:t>藉</a:t>
            </a:r>
            <a:r>
              <a:rPr lang="zh-TW" altLang="en-US" dirty="0" smtClean="0"/>
              <a:t>由增加臨界區域的大小，我們永遠都有可能降低 </a:t>
            </a:r>
            <a:r>
              <a:rPr lang="el-GR" altLang="zh-TW" i="1" dirty="0" smtClean="0"/>
              <a:t>β</a:t>
            </a:r>
            <a:r>
              <a:rPr lang="zh-TW" altLang="en-US" dirty="0" smtClean="0"/>
              <a:t>。例如，考慮當將我們的臨界值改為 </a:t>
            </a:r>
            <a:r>
              <a:rPr lang="en-US" altLang="zh-TW" dirty="0" smtClean="0"/>
              <a:t>7</a:t>
            </a:r>
            <a:r>
              <a:rPr lang="zh-TW" altLang="en-US" dirty="0" smtClean="0"/>
              <a:t>，在檢定對應於            的對立假說            上，我們求得</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和</a:t>
            </a:r>
            <a:r>
              <a:rPr lang="en-US" altLang="zh-TW" dirty="0" smtClean="0"/>
              <a:t/>
            </a:r>
            <a:br>
              <a:rPr lang="en-US" altLang="zh-TW" dirty="0" smtClean="0"/>
            </a:br>
            <a:r>
              <a:rPr lang="en-US" altLang="zh-TW" dirty="0" smtClean="0"/>
              <a:t/>
            </a:r>
            <a:br>
              <a:rPr lang="en-US" altLang="zh-TW" dirty="0" smtClean="0"/>
            </a:br>
            <a:endParaRPr lang="zh-TW" altLang="en-US" dirty="0"/>
          </a:p>
        </p:txBody>
      </p:sp>
      <p:graphicFrame>
        <p:nvGraphicFramePr>
          <p:cNvPr id="4" name="物件 3"/>
          <p:cNvGraphicFramePr>
            <a:graphicFrameLocks noChangeAspect="1"/>
          </p:cNvGraphicFramePr>
          <p:nvPr/>
        </p:nvGraphicFramePr>
        <p:xfrm>
          <a:off x="3174752" y="2294012"/>
          <a:ext cx="965200" cy="342900"/>
        </p:xfrm>
        <a:graphic>
          <a:graphicData uri="http://schemas.openxmlformats.org/presentationml/2006/ole">
            <p:oleObj spid="_x0000_s25602" name="方程式" r:id="rId3" imgW="965160" imgH="342720" progId="Equation.3">
              <p:embed/>
            </p:oleObj>
          </a:graphicData>
        </a:graphic>
      </p:graphicFrame>
      <p:graphicFrame>
        <p:nvGraphicFramePr>
          <p:cNvPr id="25604" name="Object 4"/>
          <p:cNvGraphicFramePr>
            <a:graphicFrameLocks noChangeAspect="1"/>
          </p:cNvGraphicFramePr>
          <p:nvPr/>
        </p:nvGraphicFramePr>
        <p:xfrm>
          <a:off x="6228184" y="2294012"/>
          <a:ext cx="965200" cy="342900"/>
        </p:xfrm>
        <a:graphic>
          <a:graphicData uri="http://schemas.openxmlformats.org/presentationml/2006/ole">
            <p:oleObj spid="_x0000_s25604" name="方程式" r:id="rId4" imgW="965160" imgH="342720" progId="Equation.3">
              <p:embed/>
            </p:oleObj>
          </a:graphicData>
        </a:graphic>
      </p:graphicFrame>
      <p:graphicFrame>
        <p:nvGraphicFramePr>
          <p:cNvPr id="7" name="物件 6"/>
          <p:cNvGraphicFramePr>
            <a:graphicFrameLocks noChangeAspect="1"/>
          </p:cNvGraphicFramePr>
          <p:nvPr/>
        </p:nvGraphicFramePr>
        <p:xfrm>
          <a:off x="1187624" y="3429000"/>
          <a:ext cx="7239000" cy="812800"/>
        </p:xfrm>
        <a:graphic>
          <a:graphicData uri="http://schemas.openxmlformats.org/presentationml/2006/ole">
            <p:oleObj spid="_x0000_s25605" name="方程式" r:id="rId5" imgW="7238880" imgH="812520" progId="Equation.3">
              <p:embed/>
            </p:oleObj>
          </a:graphicData>
        </a:graphic>
      </p:graphicFrame>
      <p:graphicFrame>
        <p:nvGraphicFramePr>
          <p:cNvPr id="25606" name="Object 6"/>
          <p:cNvGraphicFramePr>
            <a:graphicFrameLocks noChangeAspect="1"/>
          </p:cNvGraphicFramePr>
          <p:nvPr/>
        </p:nvGraphicFramePr>
        <p:xfrm>
          <a:off x="2699792" y="4869160"/>
          <a:ext cx="3390900" cy="812800"/>
        </p:xfrm>
        <a:graphic>
          <a:graphicData uri="http://schemas.openxmlformats.org/presentationml/2006/ole">
            <p:oleObj spid="_x0000_s25606" name="方程式" r:id="rId6" imgW="3390840" imgH="81252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13</a:t>
            </a:fld>
            <a:endParaRPr lang="zh-TW"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α</a:t>
            </a:r>
            <a:r>
              <a:rPr lang="zh-TW" altLang="en-US" dirty="0" smtClean="0"/>
              <a:t>、</a:t>
            </a:r>
            <a:r>
              <a:rPr lang="el-GR" altLang="zh-TW" i="1" dirty="0" smtClean="0"/>
              <a:t>β</a:t>
            </a:r>
            <a:r>
              <a:rPr lang="zh-TW" altLang="en-US" dirty="0" smtClean="0"/>
              <a:t> 和樣本大小的角色</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藉由採用一個新的決策程序，我們降低了犯第二類錯誤的機率，所付出的代價是增加犯第一類錯誤的機率。在固定的取樣大小下，其中一個機率的降低通常造成另一個機率的增加。幸好，</a:t>
            </a:r>
            <a:r>
              <a:rPr lang="zh-TW" altLang="en-US" b="1" dirty="0" smtClean="0"/>
              <a:t>犯兩種錯誤的機率都可藉由增加取樣大小來降低</a:t>
            </a:r>
            <a:r>
              <a:rPr lang="zh-TW" altLang="en-US" dirty="0" smtClean="0"/>
              <a:t>。</a:t>
            </a:r>
            <a:endParaRPr lang="en-US" altLang="zh-TW" dirty="0" smtClean="0"/>
          </a:p>
          <a:p>
            <a:r>
              <a:rPr lang="zh-TW" altLang="en-US" dirty="0" smtClean="0"/>
              <a:t>用 </a:t>
            </a:r>
            <a:r>
              <a:rPr lang="en-US" altLang="zh-TW" dirty="0" smtClean="0"/>
              <a:t>100 </a:t>
            </a:r>
            <a:r>
              <a:rPr lang="zh-TW" altLang="en-US" dirty="0" smtClean="0"/>
              <a:t>人的隨機取樣來考慮相同的問題，若有多於 </a:t>
            </a:r>
            <a:r>
              <a:rPr lang="en-US" altLang="zh-TW" dirty="0" smtClean="0"/>
              <a:t>36 </a:t>
            </a:r>
            <a:r>
              <a:rPr lang="zh-TW" altLang="en-US" dirty="0" smtClean="0"/>
              <a:t>人超過 </a:t>
            </a:r>
            <a:r>
              <a:rPr lang="en-US" altLang="zh-TW" dirty="0" smtClean="0"/>
              <a:t>2 </a:t>
            </a:r>
            <a:r>
              <a:rPr lang="zh-TW" altLang="en-US" dirty="0" smtClean="0"/>
              <a:t>年期間，則我們拒絕             的虛無假說並接受            的對立假說。</a:t>
            </a:r>
            <a:endParaRPr lang="en-US" altLang="zh-TW" dirty="0" smtClean="0"/>
          </a:p>
          <a:p>
            <a:pPr lvl="1"/>
            <a:endParaRPr lang="zh-TW" altLang="en-US" dirty="0"/>
          </a:p>
        </p:txBody>
      </p:sp>
      <p:graphicFrame>
        <p:nvGraphicFramePr>
          <p:cNvPr id="27650" name="Object 2"/>
          <p:cNvGraphicFramePr>
            <a:graphicFrameLocks noChangeAspect="1"/>
          </p:cNvGraphicFramePr>
          <p:nvPr/>
        </p:nvGraphicFramePr>
        <p:xfrm>
          <a:off x="3491880" y="5157192"/>
          <a:ext cx="965200" cy="342900"/>
        </p:xfrm>
        <a:graphic>
          <a:graphicData uri="http://schemas.openxmlformats.org/presentationml/2006/ole">
            <p:oleObj spid="_x0000_s27650" name="方程式" r:id="rId3" imgW="965160" imgH="342720" progId="Equation.3">
              <p:embed/>
            </p:oleObj>
          </a:graphicData>
        </a:graphic>
      </p:graphicFrame>
      <p:graphicFrame>
        <p:nvGraphicFramePr>
          <p:cNvPr id="27651" name="Object 3"/>
          <p:cNvGraphicFramePr>
            <a:graphicFrameLocks noChangeAspect="1"/>
          </p:cNvGraphicFramePr>
          <p:nvPr/>
        </p:nvGraphicFramePr>
        <p:xfrm>
          <a:off x="7164288" y="4653136"/>
          <a:ext cx="965200" cy="342900"/>
        </p:xfrm>
        <a:graphic>
          <a:graphicData uri="http://schemas.openxmlformats.org/presentationml/2006/ole">
            <p:oleObj spid="_x0000_s27651" name="方程式" r:id="rId4" imgW="965160" imgH="34272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14</a:t>
            </a:fld>
            <a:endParaRPr lang="zh-TW"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α</a:t>
            </a:r>
            <a:r>
              <a:rPr lang="zh-TW" altLang="en-US" dirty="0" smtClean="0"/>
              <a:t>、</a:t>
            </a:r>
            <a:r>
              <a:rPr lang="el-GR" altLang="zh-TW" i="1" dirty="0" smtClean="0"/>
              <a:t>β</a:t>
            </a:r>
            <a:r>
              <a:rPr lang="zh-TW" altLang="en-US" dirty="0" smtClean="0"/>
              <a:t> 和樣本大小的角色</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為了求得犯第一類錯誤的機率，我們將用常態曲線近似，其中</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我們需要在常態曲線下且在             右方的面積，所對應的 </a:t>
            </a:r>
            <a:r>
              <a:rPr lang="en-US" altLang="zh-TW" i="1" dirty="0" smtClean="0"/>
              <a:t>z </a:t>
            </a:r>
            <a:r>
              <a:rPr lang="zh-TW" altLang="en-US" dirty="0" smtClean="0"/>
              <a:t>值為</a:t>
            </a:r>
            <a:endParaRPr lang="zh-TW" altLang="en-US" dirty="0"/>
          </a:p>
        </p:txBody>
      </p:sp>
      <p:graphicFrame>
        <p:nvGraphicFramePr>
          <p:cNvPr id="4" name="物件 3"/>
          <p:cNvGraphicFramePr>
            <a:graphicFrameLocks noChangeAspect="1"/>
          </p:cNvGraphicFramePr>
          <p:nvPr/>
        </p:nvGraphicFramePr>
        <p:xfrm>
          <a:off x="615950" y="2425576"/>
          <a:ext cx="7912100" cy="787400"/>
        </p:xfrm>
        <a:graphic>
          <a:graphicData uri="http://schemas.openxmlformats.org/presentationml/2006/ole">
            <p:oleObj spid="_x0000_s28674" name="方程式" r:id="rId3" imgW="7912080" imgH="787320" progId="Equation.3">
              <p:embed/>
            </p:oleObj>
          </a:graphicData>
        </a:graphic>
      </p:graphicFrame>
      <p:graphicFrame>
        <p:nvGraphicFramePr>
          <p:cNvPr id="28675" name="Object 3"/>
          <p:cNvGraphicFramePr>
            <a:graphicFrameLocks noChangeAspect="1"/>
          </p:cNvGraphicFramePr>
          <p:nvPr/>
        </p:nvGraphicFramePr>
        <p:xfrm>
          <a:off x="5436096" y="3717032"/>
          <a:ext cx="1016000" cy="279400"/>
        </p:xfrm>
        <a:graphic>
          <a:graphicData uri="http://schemas.openxmlformats.org/presentationml/2006/ole">
            <p:oleObj spid="_x0000_s28675" name="方程式" r:id="rId4" imgW="1015920" imgH="279360" progId="Equation.3">
              <p:embed/>
            </p:oleObj>
          </a:graphicData>
        </a:graphic>
      </p:graphicFrame>
      <p:graphicFrame>
        <p:nvGraphicFramePr>
          <p:cNvPr id="6" name="物件 5"/>
          <p:cNvGraphicFramePr>
            <a:graphicFrameLocks noChangeAspect="1"/>
          </p:cNvGraphicFramePr>
          <p:nvPr/>
        </p:nvGraphicFramePr>
        <p:xfrm>
          <a:off x="3059832" y="4797152"/>
          <a:ext cx="2438400" cy="723900"/>
        </p:xfrm>
        <a:graphic>
          <a:graphicData uri="http://schemas.openxmlformats.org/presentationml/2006/ole">
            <p:oleObj spid="_x0000_s28676" name="方程式" r:id="rId5" imgW="2438280" imgH="72360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15</a:t>
            </a:fld>
            <a:endParaRPr lang="zh-TW"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α</a:t>
            </a:r>
            <a:r>
              <a:rPr lang="zh-TW" altLang="en-US" dirty="0" smtClean="0"/>
              <a:t>、</a:t>
            </a:r>
            <a:r>
              <a:rPr lang="el-GR" altLang="zh-TW" i="1" dirty="0" smtClean="0"/>
              <a:t>β</a:t>
            </a:r>
            <a:r>
              <a:rPr lang="zh-TW" altLang="en-US" dirty="0" smtClean="0"/>
              <a:t> 和樣本大小的角色</a:t>
            </a:r>
            <a:r>
              <a:rPr lang="en-US" altLang="zh-TW" dirty="0" smtClean="0"/>
              <a:t>(</a:t>
            </a:r>
            <a:r>
              <a:rPr lang="zh-TW" altLang="en-US" dirty="0" smtClean="0"/>
              <a:t>續</a:t>
            </a:r>
            <a:r>
              <a:rPr lang="en-US" altLang="zh-TW" dirty="0" smtClean="0"/>
              <a:t>)</a:t>
            </a:r>
            <a:endParaRPr lang="zh-TW" altLang="en-US" dirty="0"/>
          </a:p>
        </p:txBody>
      </p:sp>
      <p:pic>
        <p:nvPicPr>
          <p:cNvPr id="29698" name="Picture 2"/>
          <p:cNvPicPr>
            <a:picLocks noGrp="1" noChangeAspect="1" noChangeArrowheads="1"/>
          </p:cNvPicPr>
          <p:nvPr>
            <p:ph idx="1"/>
          </p:nvPr>
        </p:nvPicPr>
        <p:blipFill>
          <a:blip r:embed="rId2" cstate="print"/>
          <a:srcRect/>
          <a:stretch>
            <a:fillRect/>
          </a:stretch>
        </p:blipFill>
        <p:spPr bwMode="auto">
          <a:xfrm>
            <a:off x="1907704" y="1988840"/>
            <a:ext cx="5276533" cy="4048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16</a:t>
            </a:fld>
            <a:endParaRPr lang="zh-TW"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α</a:t>
            </a:r>
            <a:r>
              <a:rPr lang="zh-TW" altLang="en-US" dirty="0" smtClean="0"/>
              <a:t>、</a:t>
            </a:r>
            <a:r>
              <a:rPr lang="el-GR" altLang="zh-TW" i="1" dirty="0" smtClean="0"/>
              <a:t>β</a:t>
            </a:r>
            <a:r>
              <a:rPr lang="zh-TW" altLang="en-US" dirty="0" smtClean="0"/>
              <a:t> 和樣本大小的角色</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從附錄表</a:t>
            </a:r>
            <a:r>
              <a:rPr lang="en-US" altLang="zh-TW" dirty="0" smtClean="0"/>
              <a:t>A.3 </a:t>
            </a:r>
            <a:r>
              <a:rPr lang="zh-TW" altLang="en-US" dirty="0" smtClean="0"/>
              <a:t>我們求得</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endParaRPr lang="en-US" altLang="zh-TW" dirty="0" smtClean="0"/>
          </a:p>
          <a:p>
            <a:r>
              <a:rPr lang="zh-TW" altLang="en-US" dirty="0" smtClean="0"/>
              <a:t>若 </a:t>
            </a:r>
            <a:r>
              <a:rPr lang="en-US" altLang="zh-TW" i="1" dirty="0" smtClean="0"/>
              <a:t>H</a:t>
            </a:r>
            <a:r>
              <a:rPr lang="en-US" altLang="zh-TW" baseline="-25000" dirty="0" smtClean="0"/>
              <a:t>0</a:t>
            </a:r>
            <a:r>
              <a:rPr lang="zh-TW" altLang="en-US" dirty="0" smtClean="0"/>
              <a:t> 為偽且 </a:t>
            </a:r>
            <a:r>
              <a:rPr lang="en-US" altLang="zh-TW" i="1" dirty="0" smtClean="0"/>
              <a:t>H</a:t>
            </a:r>
            <a:r>
              <a:rPr lang="en-US" altLang="zh-TW" baseline="-25000" dirty="0" smtClean="0"/>
              <a:t>1</a:t>
            </a:r>
            <a:r>
              <a:rPr lang="zh-TW" altLang="en-US" dirty="0" smtClean="0"/>
              <a:t> 的真實值為            ，則我們可以用常態曲線近似求得第二類錯誤的機率，其中，</a:t>
            </a:r>
            <a:endParaRPr lang="en-US" altLang="zh-TW" dirty="0" smtClean="0"/>
          </a:p>
        </p:txBody>
      </p:sp>
      <p:graphicFrame>
        <p:nvGraphicFramePr>
          <p:cNvPr id="4" name="物件 3"/>
          <p:cNvGraphicFramePr>
            <a:graphicFrameLocks noChangeAspect="1"/>
          </p:cNvGraphicFramePr>
          <p:nvPr/>
        </p:nvGraphicFramePr>
        <p:xfrm>
          <a:off x="914400" y="1988840"/>
          <a:ext cx="7315200" cy="1168400"/>
        </p:xfrm>
        <a:graphic>
          <a:graphicData uri="http://schemas.openxmlformats.org/presentationml/2006/ole">
            <p:oleObj spid="_x0000_s30722" name="方程式" r:id="rId3" imgW="7315200" imgH="1168200" progId="Equation.3">
              <p:embed/>
            </p:oleObj>
          </a:graphicData>
        </a:graphic>
      </p:graphicFrame>
      <p:graphicFrame>
        <p:nvGraphicFramePr>
          <p:cNvPr id="30723" name="Object 3"/>
          <p:cNvGraphicFramePr>
            <a:graphicFrameLocks noChangeAspect="1"/>
          </p:cNvGraphicFramePr>
          <p:nvPr/>
        </p:nvGraphicFramePr>
        <p:xfrm>
          <a:off x="5580112" y="3789040"/>
          <a:ext cx="965200" cy="342900"/>
        </p:xfrm>
        <a:graphic>
          <a:graphicData uri="http://schemas.openxmlformats.org/presentationml/2006/ole">
            <p:oleObj spid="_x0000_s30723" name="方程式" r:id="rId4" imgW="965160" imgH="342720" progId="Equation.3">
              <p:embed/>
            </p:oleObj>
          </a:graphicData>
        </a:graphic>
      </p:graphicFrame>
      <p:graphicFrame>
        <p:nvGraphicFramePr>
          <p:cNvPr id="6" name="物件 5"/>
          <p:cNvGraphicFramePr>
            <a:graphicFrameLocks noChangeAspect="1"/>
          </p:cNvGraphicFramePr>
          <p:nvPr/>
        </p:nvGraphicFramePr>
        <p:xfrm>
          <a:off x="827584" y="5301208"/>
          <a:ext cx="7632700" cy="406400"/>
        </p:xfrm>
        <a:graphic>
          <a:graphicData uri="http://schemas.openxmlformats.org/presentationml/2006/ole">
            <p:oleObj spid="_x0000_s30724" name="方程式" r:id="rId5" imgW="7632360" imgH="4060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17</a:t>
            </a:fld>
            <a:endParaRPr lang="zh-TW"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α</a:t>
            </a:r>
            <a:r>
              <a:rPr lang="zh-TW" altLang="en-US" dirty="0" smtClean="0"/>
              <a:t>、</a:t>
            </a:r>
            <a:r>
              <a:rPr lang="el-GR" altLang="zh-TW" i="1" dirty="0" smtClean="0"/>
              <a:t>β</a:t>
            </a:r>
            <a:r>
              <a:rPr lang="zh-TW" altLang="en-US" dirty="0" smtClean="0"/>
              <a:t> 和樣本大小的角色</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當 </a:t>
            </a:r>
            <a:r>
              <a:rPr lang="en-US" altLang="zh-TW" i="1" dirty="0" smtClean="0"/>
              <a:t>H</a:t>
            </a:r>
            <a:r>
              <a:rPr lang="en-US" altLang="zh-TW" baseline="-25000" dirty="0" smtClean="0"/>
              <a:t>0</a:t>
            </a:r>
            <a:r>
              <a:rPr lang="zh-TW" altLang="en-US" dirty="0" smtClean="0"/>
              <a:t> 為偽且 </a:t>
            </a:r>
            <a:r>
              <a:rPr lang="en-US" altLang="zh-TW" i="1" dirty="0" smtClean="0"/>
              <a:t>H</a:t>
            </a:r>
            <a:r>
              <a:rPr lang="en-US" altLang="zh-TW" baseline="-25000" dirty="0" smtClean="0"/>
              <a:t>1</a:t>
            </a:r>
            <a:r>
              <a:rPr lang="zh-TW" altLang="en-US" dirty="0" smtClean="0"/>
              <a:t> 為真，其中            時，一個值落入不拒絕區域的機率為圖</a:t>
            </a:r>
            <a:r>
              <a:rPr lang="en-US" altLang="zh-TW" dirty="0" smtClean="0"/>
              <a:t>6.3 </a:t>
            </a:r>
            <a:r>
              <a:rPr lang="zh-TW" altLang="en-US" dirty="0" smtClean="0"/>
              <a:t>中             左方之陰影區域的面積。</a:t>
            </a:r>
          </a:p>
          <a:p>
            <a:pPr lvl="1"/>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圖中的兩個常態分布顯示虛無假說在左而對立假說在右。</a:t>
            </a:r>
          </a:p>
          <a:p>
            <a:pPr lvl="1"/>
            <a:endParaRPr lang="zh-TW" altLang="en-US" dirty="0"/>
          </a:p>
        </p:txBody>
      </p:sp>
      <p:pic>
        <p:nvPicPr>
          <p:cNvPr id="6" name="Picture 2"/>
          <p:cNvPicPr>
            <a:picLocks noChangeAspect="1" noChangeArrowheads="1"/>
          </p:cNvPicPr>
          <p:nvPr/>
        </p:nvPicPr>
        <p:blipFill>
          <a:blip r:embed="rId3" cstate="print"/>
          <a:srcRect/>
          <a:stretch>
            <a:fillRect/>
          </a:stretch>
        </p:blipFill>
        <p:spPr bwMode="auto">
          <a:xfrm>
            <a:off x="2195736" y="2780928"/>
            <a:ext cx="4176464" cy="3098077"/>
          </a:xfrm>
          <a:prstGeom prst="rect">
            <a:avLst/>
          </a:prstGeom>
          <a:noFill/>
          <a:ln w="9525">
            <a:noFill/>
            <a:miter lim="800000"/>
            <a:headEnd/>
            <a:tailEnd/>
          </a:ln>
          <a:effectLst/>
        </p:spPr>
      </p:pic>
      <p:graphicFrame>
        <p:nvGraphicFramePr>
          <p:cNvPr id="32771" name="Object 3"/>
          <p:cNvGraphicFramePr>
            <a:graphicFrameLocks noChangeAspect="1"/>
          </p:cNvGraphicFramePr>
          <p:nvPr/>
        </p:nvGraphicFramePr>
        <p:xfrm>
          <a:off x="5508625" y="1412776"/>
          <a:ext cx="965200" cy="342900"/>
        </p:xfrm>
        <a:graphic>
          <a:graphicData uri="http://schemas.openxmlformats.org/presentationml/2006/ole">
            <p:oleObj spid="_x0000_s32771" name="方程式" r:id="rId4" imgW="965160" imgH="342720" progId="Equation.3">
              <p:embed/>
            </p:oleObj>
          </a:graphicData>
        </a:graphic>
      </p:graphicFrame>
      <p:graphicFrame>
        <p:nvGraphicFramePr>
          <p:cNvPr id="32772" name="Object 4"/>
          <p:cNvGraphicFramePr>
            <a:graphicFrameLocks noChangeAspect="1"/>
          </p:cNvGraphicFramePr>
          <p:nvPr/>
        </p:nvGraphicFramePr>
        <p:xfrm>
          <a:off x="6300192" y="1844824"/>
          <a:ext cx="1016000" cy="279400"/>
        </p:xfrm>
        <a:graphic>
          <a:graphicData uri="http://schemas.openxmlformats.org/presentationml/2006/ole">
            <p:oleObj spid="_x0000_s32772" name="方程式" r:id="rId5" imgW="1015920" imgH="27936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18</a:t>
            </a:fld>
            <a:endParaRPr lang="zh-TW"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smtClean="0"/>
              <a:t>α</a:t>
            </a:r>
            <a:r>
              <a:rPr lang="zh-TW" altLang="en-US" dirty="0" smtClean="0"/>
              <a:t>、</a:t>
            </a:r>
            <a:r>
              <a:rPr lang="el-GR" altLang="zh-TW" i="1" dirty="0" smtClean="0"/>
              <a:t>β</a:t>
            </a:r>
            <a:r>
              <a:rPr lang="zh-TW" altLang="en-US" dirty="0" smtClean="0"/>
              <a:t> 和樣本大小的角色</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a:xfrm>
            <a:off x="323528" y="1268760"/>
            <a:ext cx="8496944" cy="5112568"/>
          </a:xfrm>
        </p:spPr>
        <p:txBody>
          <a:bodyPr/>
          <a:lstStyle/>
          <a:p>
            <a:r>
              <a:rPr lang="zh-TW" altLang="en-US" sz="2900" dirty="0" smtClean="0"/>
              <a:t>對應於 的 </a:t>
            </a:r>
            <a:r>
              <a:rPr lang="en-US" altLang="zh-TW" sz="2900" i="1" dirty="0" smtClean="0"/>
              <a:t>z </a:t>
            </a:r>
            <a:r>
              <a:rPr lang="zh-TW" altLang="en-US" sz="2900" dirty="0" smtClean="0"/>
              <a:t>值為</a:t>
            </a: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zh-TW" altLang="en-US" sz="2900" dirty="0" smtClean="0"/>
              <a:t>因此</a:t>
            </a:r>
            <a:endParaRPr lang="en-US" altLang="zh-TW" sz="2700" dirty="0" smtClean="0"/>
          </a:p>
          <a:p>
            <a:endParaRPr lang="en-US" altLang="zh-TW" sz="2700" dirty="0" smtClean="0"/>
          </a:p>
          <a:p>
            <a:r>
              <a:rPr lang="zh-TW" altLang="en-US" sz="2900" dirty="0" smtClean="0"/>
              <a:t>在陳述過虛無和對立假說之後，考慮檢定程序的敏感度很重要。這是指對於一個固定的 </a:t>
            </a:r>
            <a:r>
              <a:rPr lang="el-GR" altLang="zh-TW" sz="2900" i="1" dirty="0" smtClean="0"/>
              <a:t>α</a:t>
            </a:r>
            <a:r>
              <a:rPr lang="zh-TW" altLang="en-US" sz="2900" dirty="0" smtClean="0"/>
              <a:t>，當真實情況呈現</a:t>
            </a:r>
            <a:r>
              <a:rPr lang="zh-TW" altLang="en-US" sz="2900" dirty="0" smtClean="0">
                <a:effectLst>
                  <a:outerShdw blurRad="38100" dist="38100" dir="2700000" algn="tl">
                    <a:srgbClr val="000000">
                      <a:alpha val="43137"/>
                    </a:srgbClr>
                  </a:outerShdw>
                </a:effectLst>
              </a:rPr>
              <a:t>顯著偏離 </a:t>
            </a:r>
            <a:r>
              <a:rPr lang="en-US" altLang="zh-TW" sz="2900" i="1" dirty="0" smtClean="0"/>
              <a:t>H</a:t>
            </a:r>
            <a:r>
              <a:rPr lang="en-US" altLang="zh-TW" sz="2900" baseline="-25000" dirty="0" smtClean="0"/>
              <a:t>0</a:t>
            </a:r>
            <a:r>
              <a:rPr lang="zh-TW" altLang="en-US" sz="2900" dirty="0" smtClean="0"/>
              <a:t> 時，應有求得錯誤地接受 </a:t>
            </a:r>
            <a:r>
              <a:rPr lang="en-US" altLang="zh-TW" sz="2900" i="1" dirty="0" smtClean="0"/>
              <a:t>H</a:t>
            </a:r>
            <a:r>
              <a:rPr lang="en-US" altLang="zh-TW" sz="2900" baseline="-25000" dirty="0" smtClean="0"/>
              <a:t>0</a:t>
            </a:r>
            <a:r>
              <a:rPr lang="zh-TW" altLang="en-US" sz="2900" dirty="0" smtClean="0"/>
              <a:t> 之機率 </a:t>
            </a:r>
            <a:r>
              <a:rPr lang="en-US" altLang="zh-TW" sz="2900" dirty="0" smtClean="0"/>
              <a:t>( </a:t>
            </a:r>
            <a:r>
              <a:rPr lang="zh-TW" altLang="en-US" sz="2900" dirty="0" smtClean="0"/>
              <a:t>亦即 </a:t>
            </a:r>
            <a:r>
              <a:rPr lang="el-GR" altLang="zh-TW" sz="2900" i="1" dirty="0" smtClean="0"/>
              <a:t>β</a:t>
            </a:r>
            <a:r>
              <a:rPr lang="zh-TW" altLang="en-US" sz="2900" dirty="0" smtClean="0"/>
              <a:t> 的值</a:t>
            </a:r>
            <a:r>
              <a:rPr lang="en-US" altLang="zh-TW" sz="2900" dirty="0" smtClean="0"/>
              <a:t>) </a:t>
            </a:r>
            <a:r>
              <a:rPr lang="zh-TW" altLang="en-US" sz="2900" dirty="0" smtClean="0"/>
              <a:t>的合理值。通常可求得取樣大小的值，使得依此方式計算的 </a:t>
            </a:r>
            <a:r>
              <a:rPr lang="el-GR" altLang="zh-TW" sz="2900" i="1" dirty="0" smtClean="0"/>
              <a:t>α</a:t>
            </a:r>
            <a:r>
              <a:rPr lang="zh-TW" altLang="en-US" sz="2900" dirty="0" smtClean="0"/>
              <a:t> 和 </a:t>
            </a:r>
            <a:r>
              <a:rPr lang="el-GR" altLang="zh-TW" sz="2900" i="1" dirty="0" smtClean="0"/>
              <a:t>β</a:t>
            </a:r>
            <a:r>
              <a:rPr lang="zh-TW" altLang="en-US" sz="2900" dirty="0" smtClean="0"/>
              <a:t> 值之間有一個合理的平衡，疫苗的問題就是一個例子。</a:t>
            </a:r>
            <a:endParaRPr lang="zh-TW" altLang="en-US" sz="2900" dirty="0"/>
          </a:p>
        </p:txBody>
      </p:sp>
      <p:graphicFrame>
        <p:nvGraphicFramePr>
          <p:cNvPr id="4" name="物件 3"/>
          <p:cNvGraphicFramePr>
            <a:graphicFrameLocks noChangeAspect="1"/>
          </p:cNvGraphicFramePr>
          <p:nvPr/>
        </p:nvGraphicFramePr>
        <p:xfrm>
          <a:off x="3346450" y="1841004"/>
          <a:ext cx="2451100" cy="723900"/>
        </p:xfrm>
        <a:graphic>
          <a:graphicData uri="http://schemas.openxmlformats.org/presentationml/2006/ole">
            <p:oleObj spid="_x0000_s33794" name="方程式" r:id="rId3" imgW="2450880" imgH="723600" progId="Equation.3">
              <p:embed/>
            </p:oleObj>
          </a:graphicData>
        </a:graphic>
      </p:graphicFrame>
      <p:graphicFrame>
        <p:nvGraphicFramePr>
          <p:cNvPr id="5" name="物件 4"/>
          <p:cNvGraphicFramePr>
            <a:graphicFrameLocks noChangeAspect="1"/>
          </p:cNvGraphicFramePr>
          <p:nvPr/>
        </p:nvGraphicFramePr>
        <p:xfrm>
          <a:off x="342900" y="2996952"/>
          <a:ext cx="8458200" cy="723900"/>
        </p:xfrm>
        <a:graphic>
          <a:graphicData uri="http://schemas.openxmlformats.org/presentationml/2006/ole">
            <p:oleObj spid="_x0000_s33795" name="方程式" r:id="rId4" imgW="8458200" imgH="72360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19</a:t>
            </a:fld>
            <a:endParaRPr lang="zh-TW"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本章大綱</a:t>
            </a:r>
            <a:endParaRPr lang="zh-TW" altLang="en-US" dirty="0"/>
          </a:p>
        </p:txBody>
      </p:sp>
      <p:sp>
        <p:nvSpPr>
          <p:cNvPr id="3" name="內容版面配置區 2"/>
          <p:cNvSpPr>
            <a:spLocks noGrp="1"/>
          </p:cNvSpPr>
          <p:nvPr>
            <p:ph idx="1"/>
          </p:nvPr>
        </p:nvSpPr>
        <p:spPr>
          <a:xfrm>
            <a:off x="323528" y="1124744"/>
            <a:ext cx="8496944" cy="5112568"/>
          </a:xfrm>
        </p:spPr>
        <p:txBody>
          <a:bodyPr/>
          <a:lstStyle/>
          <a:p>
            <a:r>
              <a:rPr lang="en-US" altLang="zh-TW" sz="2200" dirty="0" smtClean="0"/>
              <a:t>6.1 </a:t>
            </a:r>
            <a:r>
              <a:rPr lang="zh-TW" altLang="en-US" sz="2200" dirty="0" smtClean="0"/>
              <a:t>統計學上的假說：一般概念</a:t>
            </a:r>
            <a:endParaRPr lang="en-US" altLang="zh-TW" sz="2200" dirty="0" smtClean="0"/>
          </a:p>
          <a:p>
            <a:r>
              <a:rPr lang="en-US" altLang="zh-TW" sz="2200" dirty="0" smtClean="0"/>
              <a:t>6.2 </a:t>
            </a:r>
            <a:r>
              <a:rPr lang="zh-TW" altLang="en-US" sz="2200" dirty="0" smtClean="0"/>
              <a:t>統計學上假說的檢</a:t>
            </a:r>
          </a:p>
          <a:p>
            <a:r>
              <a:rPr lang="en-US" altLang="zh-TW" sz="2200" dirty="0" smtClean="0"/>
              <a:t>6.3 </a:t>
            </a:r>
            <a:r>
              <a:rPr lang="zh-TW" altLang="en-US" sz="2200" dirty="0" smtClean="0"/>
              <a:t>用 </a:t>
            </a:r>
            <a:r>
              <a:rPr lang="en-US" altLang="zh-TW" sz="2200" i="1" dirty="0" smtClean="0"/>
              <a:t>P </a:t>
            </a:r>
            <a:r>
              <a:rPr lang="zh-TW" altLang="en-US" sz="2200" dirty="0" smtClean="0"/>
              <a:t>值在檢定假說中做決策</a:t>
            </a:r>
            <a:endParaRPr lang="en-US" altLang="zh-TW" sz="2200" i="1" dirty="0" smtClean="0"/>
          </a:p>
          <a:p>
            <a:r>
              <a:rPr lang="en-US" altLang="zh-TW" sz="2200" dirty="0" smtClean="0"/>
              <a:t>6.4 </a:t>
            </a:r>
            <a:r>
              <a:rPr lang="zh-TW" altLang="en-US" sz="2200" dirty="0" smtClean="0"/>
              <a:t>單一樣本：有關單一平均值的檢定</a:t>
            </a:r>
          </a:p>
          <a:p>
            <a:r>
              <a:rPr lang="en-US" altLang="zh-TW" sz="2200" dirty="0" smtClean="0"/>
              <a:t>6.5 </a:t>
            </a:r>
            <a:r>
              <a:rPr lang="zh-TW" altLang="en-US" sz="2200" dirty="0" smtClean="0"/>
              <a:t>雙樣本：兩個平均值的檢定</a:t>
            </a:r>
            <a:endParaRPr lang="en-US" altLang="zh-TW" sz="2200" dirty="0" smtClean="0"/>
          </a:p>
          <a:p>
            <a:r>
              <a:rPr lang="en-US" altLang="zh-TW" sz="2200" dirty="0" smtClean="0"/>
              <a:t>6.6 </a:t>
            </a:r>
            <a:r>
              <a:rPr lang="zh-TW" altLang="en-US" sz="2200" dirty="0" smtClean="0"/>
              <a:t>檢定平均值時樣本大小的選擇</a:t>
            </a:r>
            <a:endParaRPr lang="en-US" altLang="zh-TW" sz="2200" dirty="0" smtClean="0"/>
          </a:p>
          <a:p>
            <a:r>
              <a:rPr lang="en-US" altLang="zh-TW" sz="2200" dirty="0" smtClean="0"/>
              <a:t>6.7 </a:t>
            </a:r>
            <a:r>
              <a:rPr lang="zh-TW" altLang="en-US" sz="2200" dirty="0" smtClean="0"/>
              <a:t>比較平均值的圖形方法</a:t>
            </a:r>
            <a:endParaRPr lang="en-US" altLang="zh-TW" sz="2200" dirty="0" smtClean="0"/>
          </a:p>
          <a:p>
            <a:r>
              <a:rPr lang="en-US" altLang="zh-TW" sz="2200" dirty="0" smtClean="0"/>
              <a:t>6.8 </a:t>
            </a:r>
            <a:r>
              <a:rPr lang="zh-TW" altLang="en-US" sz="2200" dirty="0" smtClean="0"/>
              <a:t>單一樣本：對單一比例的檢定</a:t>
            </a:r>
            <a:endParaRPr lang="en-US" altLang="zh-TW" sz="2200" dirty="0" smtClean="0"/>
          </a:p>
          <a:p>
            <a:r>
              <a:rPr lang="en-US" altLang="zh-TW" sz="2200" dirty="0" smtClean="0"/>
              <a:t>6.9 </a:t>
            </a:r>
            <a:r>
              <a:rPr lang="zh-TW" altLang="en-US" sz="2200" dirty="0" smtClean="0"/>
              <a:t>雙樣本：對雙比例的檢定</a:t>
            </a:r>
            <a:endParaRPr lang="en-US" altLang="zh-TW" sz="2200" dirty="0" smtClean="0"/>
          </a:p>
          <a:p>
            <a:r>
              <a:rPr lang="en-US" altLang="zh-TW" sz="2200" dirty="0" smtClean="0"/>
              <a:t>6.10 </a:t>
            </a:r>
            <a:r>
              <a:rPr lang="zh-TW" altLang="en-US" sz="2200" dirty="0" smtClean="0"/>
              <a:t>適合度檢定</a:t>
            </a:r>
            <a:endParaRPr lang="en-US" altLang="zh-TW" sz="2200" dirty="0" smtClean="0"/>
          </a:p>
          <a:p>
            <a:r>
              <a:rPr lang="en-US" altLang="zh-TW" sz="2200" dirty="0" smtClean="0"/>
              <a:t>6.11 </a:t>
            </a:r>
            <a:r>
              <a:rPr lang="zh-TW" altLang="en-US" sz="2200" dirty="0" smtClean="0"/>
              <a:t>獨立性的檢定 </a:t>
            </a:r>
            <a:r>
              <a:rPr lang="en-US" altLang="zh-TW" sz="2200" dirty="0" smtClean="0"/>
              <a:t>(</a:t>
            </a:r>
            <a:r>
              <a:rPr lang="zh-TW" altLang="en-US" sz="2200" dirty="0" smtClean="0"/>
              <a:t>種類型資料</a:t>
            </a:r>
            <a:r>
              <a:rPr lang="en-US" altLang="zh-TW" sz="2200" dirty="0" smtClean="0"/>
              <a:t>)</a:t>
            </a:r>
          </a:p>
          <a:p>
            <a:r>
              <a:rPr lang="en-US" altLang="zh-TW" sz="2200" dirty="0" smtClean="0"/>
              <a:t>6.12 </a:t>
            </a:r>
            <a:r>
              <a:rPr lang="zh-TW" altLang="en-US" sz="2200" dirty="0" smtClean="0"/>
              <a:t>同質性檢定</a:t>
            </a:r>
            <a:endParaRPr lang="en-US" altLang="zh-TW" sz="2200" dirty="0" smtClean="0"/>
          </a:p>
          <a:p>
            <a:r>
              <a:rPr lang="en-US" altLang="zh-TW" sz="2200" dirty="0" smtClean="0"/>
              <a:t>6.13 </a:t>
            </a:r>
            <a:r>
              <a:rPr lang="zh-TW" altLang="en-US" sz="2200" dirty="0" smtClean="0"/>
              <a:t>雙樣本案例研究</a:t>
            </a:r>
            <a:endParaRPr lang="en-US" altLang="zh-TW" sz="2200" dirty="0" smtClean="0"/>
          </a:p>
          <a:p>
            <a:r>
              <a:rPr lang="en-US" altLang="zh-TW" sz="2200" dirty="0" smtClean="0"/>
              <a:t>6.14 </a:t>
            </a:r>
            <a:r>
              <a:rPr lang="zh-TW" altLang="en-US" sz="2200" dirty="0" smtClean="0"/>
              <a:t>潛在的誤解和危害；和其他各章教材的關係</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2</a:t>
            </a:fld>
            <a:endParaRPr lang="zh-TW"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以連續隨機變數來</a:t>
            </a:r>
            <a:r>
              <a:rPr lang="zh-TW" altLang="en-US" dirty="0" smtClean="0"/>
              <a:t>說明</a:t>
            </a:r>
            <a:endParaRPr lang="zh-TW" altLang="en-US" dirty="0"/>
          </a:p>
        </p:txBody>
      </p:sp>
      <p:sp>
        <p:nvSpPr>
          <p:cNvPr id="3" name="內容版面配置區 2"/>
          <p:cNvSpPr>
            <a:spLocks noGrp="1"/>
          </p:cNvSpPr>
          <p:nvPr>
            <p:ph idx="1"/>
          </p:nvPr>
        </p:nvSpPr>
        <p:spPr/>
        <p:txBody>
          <a:bodyPr/>
          <a:lstStyle/>
          <a:p>
            <a:r>
              <a:rPr lang="zh-TW" altLang="en-US" dirty="0" smtClean="0"/>
              <a:t>考慮</a:t>
            </a:r>
            <a:r>
              <a:rPr lang="zh-TW" altLang="en-US" dirty="0" smtClean="0"/>
              <a:t>在某個大學中男同學的平均體重為 </a:t>
            </a:r>
            <a:r>
              <a:rPr lang="en-US" altLang="zh-TW" dirty="0" smtClean="0"/>
              <a:t>68 </a:t>
            </a:r>
            <a:r>
              <a:rPr lang="zh-TW" altLang="en-US" dirty="0" smtClean="0"/>
              <a:t>公斤的虛無假說對應於不等於 </a:t>
            </a:r>
            <a:r>
              <a:rPr lang="en-US" altLang="zh-TW" dirty="0" smtClean="0"/>
              <a:t>68 </a:t>
            </a:r>
            <a:r>
              <a:rPr lang="zh-TW" altLang="en-US" dirty="0" smtClean="0"/>
              <a:t>的對立假說，亦即，我們想檢定</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對立假說使得有            和          的可能性。</a:t>
            </a:r>
            <a:endParaRPr lang="zh-TW" altLang="en-US" dirty="0"/>
          </a:p>
        </p:txBody>
      </p:sp>
      <p:graphicFrame>
        <p:nvGraphicFramePr>
          <p:cNvPr id="4" name="物件 3"/>
          <p:cNvGraphicFramePr>
            <a:graphicFrameLocks noChangeAspect="1"/>
          </p:cNvGraphicFramePr>
          <p:nvPr/>
        </p:nvGraphicFramePr>
        <p:xfrm>
          <a:off x="3347864" y="2636912"/>
          <a:ext cx="1447800" cy="838200"/>
        </p:xfrm>
        <a:graphic>
          <a:graphicData uri="http://schemas.openxmlformats.org/presentationml/2006/ole">
            <p:oleObj spid="_x0000_s34818" name="方程式" r:id="rId3" imgW="1447560" imgH="838080" progId="Equation.3">
              <p:embed/>
            </p:oleObj>
          </a:graphicData>
        </a:graphic>
      </p:graphicFrame>
      <p:graphicFrame>
        <p:nvGraphicFramePr>
          <p:cNvPr id="5" name="物件 4"/>
          <p:cNvGraphicFramePr>
            <a:graphicFrameLocks noChangeAspect="1"/>
          </p:cNvGraphicFramePr>
          <p:nvPr/>
        </p:nvGraphicFramePr>
        <p:xfrm>
          <a:off x="3635896" y="3717032"/>
          <a:ext cx="838200" cy="330200"/>
        </p:xfrm>
        <a:graphic>
          <a:graphicData uri="http://schemas.openxmlformats.org/presentationml/2006/ole">
            <p:oleObj spid="_x0000_s34819" name="方程式" r:id="rId4" imgW="838080" imgH="330120" progId="Equation.3">
              <p:embed/>
            </p:oleObj>
          </a:graphicData>
        </a:graphic>
      </p:graphicFrame>
      <p:graphicFrame>
        <p:nvGraphicFramePr>
          <p:cNvPr id="34820" name="Object 4"/>
          <p:cNvGraphicFramePr>
            <a:graphicFrameLocks noChangeAspect="1"/>
          </p:cNvGraphicFramePr>
          <p:nvPr/>
        </p:nvGraphicFramePr>
        <p:xfrm>
          <a:off x="5004048" y="3645024"/>
          <a:ext cx="838200" cy="330200"/>
        </p:xfrm>
        <a:graphic>
          <a:graphicData uri="http://schemas.openxmlformats.org/presentationml/2006/ole">
            <p:oleObj spid="_x0000_s34820" name="方程式" r:id="rId5" imgW="838080" imgH="33012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20</a:t>
            </a:fld>
            <a:endParaRPr lang="zh-TW"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以連續隨機變數來說明</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檢定統計量的臨界區域可任意選為           和 </a:t>
            </a:r>
            <a:r>
              <a:rPr lang="en-US" altLang="zh-TW" dirty="0" smtClean="0"/>
              <a:t/>
            </a:r>
            <a:br>
              <a:rPr lang="en-US" altLang="zh-TW" dirty="0" smtClean="0"/>
            </a:br>
            <a:r>
              <a:rPr lang="zh-TW" altLang="en-US" dirty="0" smtClean="0"/>
              <a:t>的兩個區間，於是不拒絕區域就會是                 ，此決策準則展示於圖</a:t>
            </a:r>
            <a:r>
              <a:rPr lang="en-US" altLang="zh-TW" dirty="0" smtClean="0"/>
              <a:t>6.4 </a:t>
            </a:r>
            <a:r>
              <a:rPr lang="zh-TW" altLang="en-US" dirty="0" smtClean="0"/>
              <a:t>中。</a:t>
            </a:r>
            <a:endParaRPr lang="en-US" altLang="zh-TW" dirty="0" smtClean="0"/>
          </a:p>
          <a:p>
            <a:pPr lvl="1"/>
            <a:endParaRPr lang="en-US" altLang="zh-TW" dirty="0" smtClean="0"/>
          </a:p>
          <a:p>
            <a:pPr lvl="1"/>
            <a:endParaRPr lang="en-US" altLang="zh-TW" dirty="0" smtClean="0"/>
          </a:p>
          <a:p>
            <a:pPr lvl="1"/>
            <a:endParaRPr lang="en-US" altLang="zh-TW" dirty="0" smtClean="0"/>
          </a:p>
          <a:p>
            <a:pPr lvl="1"/>
            <a:endParaRPr lang="en-US" altLang="zh-TW" dirty="0" smtClean="0"/>
          </a:p>
          <a:p>
            <a:r>
              <a:rPr lang="zh-TW" altLang="en-US" dirty="0" smtClean="0"/>
              <a:t>假定重量母體群的標準差為           ，則對於大的取樣數，若無其他 </a:t>
            </a:r>
            <a:r>
              <a:rPr lang="el-GR" altLang="zh-TW" i="1" dirty="0" smtClean="0"/>
              <a:t>σ</a:t>
            </a:r>
            <a:r>
              <a:rPr lang="zh-TW" altLang="en-US" dirty="0" smtClean="0"/>
              <a:t> 的估測，我們可以用 </a:t>
            </a:r>
            <a:r>
              <a:rPr lang="en-US" altLang="zh-TW" i="1" dirty="0" smtClean="0"/>
              <a:t>s </a:t>
            </a:r>
            <a:r>
              <a:rPr lang="zh-TW" altLang="en-US" dirty="0" smtClean="0"/>
              <a:t>取代</a:t>
            </a:r>
            <a:r>
              <a:rPr lang="en-US" altLang="zh-TW" dirty="0" smtClean="0"/>
              <a:t/>
            </a:r>
            <a:br>
              <a:rPr lang="en-US" altLang="zh-TW" dirty="0" smtClean="0"/>
            </a:br>
            <a:r>
              <a:rPr lang="zh-TW" altLang="en-US" dirty="0" smtClean="0"/>
              <a:t> </a:t>
            </a:r>
            <a:r>
              <a:rPr lang="el-GR" altLang="zh-TW" i="1" dirty="0" smtClean="0"/>
              <a:t>σ </a:t>
            </a:r>
            <a:r>
              <a:rPr lang="zh-TW" altLang="en-US" dirty="0" smtClean="0"/>
              <a:t>。</a:t>
            </a:r>
            <a:endParaRPr lang="zh-TW" altLang="en-US" dirty="0"/>
          </a:p>
        </p:txBody>
      </p:sp>
      <p:graphicFrame>
        <p:nvGraphicFramePr>
          <p:cNvPr id="4" name="物件 3"/>
          <p:cNvGraphicFramePr>
            <a:graphicFrameLocks noChangeAspect="1"/>
          </p:cNvGraphicFramePr>
          <p:nvPr/>
        </p:nvGraphicFramePr>
        <p:xfrm>
          <a:off x="6588224" y="1412776"/>
          <a:ext cx="812800" cy="279400"/>
        </p:xfrm>
        <a:graphic>
          <a:graphicData uri="http://schemas.openxmlformats.org/presentationml/2006/ole">
            <p:oleObj spid="_x0000_s35842" name="方程式" r:id="rId3" imgW="812520" imgH="279360" progId="Equation.3">
              <p:embed/>
            </p:oleObj>
          </a:graphicData>
        </a:graphic>
      </p:graphicFrame>
      <p:graphicFrame>
        <p:nvGraphicFramePr>
          <p:cNvPr id="35843" name="Object 3"/>
          <p:cNvGraphicFramePr>
            <a:graphicFrameLocks noChangeAspect="1"/>
          </p:cNvGraphicFramePr>
          <p:nvPr/>
        </p:nvGraphicFramePr>
        <p:xfrm>
          <a:off x="7884368" y="1412776"/>
          <a:ext cx="812800" cy="279400"/>
        </p:xfrm>
        <a:graphic>
          <a:graphicData uri="http://schemas.openxmlformats.org/presentationml/2006/ole">
            <p:oleObj spid="_x0000_s35843" name="方程式" r:id="rId4" imgW="812520" imgH="279360" progId="Equation.3">
              <p:embed/>
            </p:oleObj>
          </a:graphicData>
        </a:graphic>
      </p:graphicFrame>
      <p:graphicFrame>
        <p:nvGraphicFramePr>
          <p:cNvPr id="35844" name="Object 4"/>
          <p:cNvGraphicFramePr>
            <a:graphicFrameLocks noChangeAspect="1"/>
          </p:cNvGraphicFramePr>
          <p:nvPr/>
        </p:nvGraphicFramePr>
        <p:xfrm>
          <a:off x="6907213" y="1816100"/>
          <a:ext cx="1409700" cy="279400"/>
        </p:xfrm>
        <a:graphic>
          <a:graphicData uri="http://schemas.openxmlformats.org/presentationml/2006/ole">
            <p:oleObj spid="_x0000_s35844" name="方程式" r:id="rId5" imgW="1409400" imgH="279360" progId="Equation.3">
              <p:embed/>
            </p:oleObj>
          </a:graphicData>
        </a:graphic>
      </p:graphicFrame>
      <p:pic>
        <p:nvPicPr>
          <p:cNvPr id="7" name="Picture 2"/>
          <p:cNvPicPr>
            <a:picLocks noChangeAspect="1" noChangeArrowheads="1"/>
          </p:cNvPicPr>
          <p:nvPr/>
        </p:nvPicPr>
        <p:blipFill>
          <a:blip r:embed="rId6" cstate="print"/>
          <a:srcRect/>
          <a:stretch>
            <a:fillRect/>
          </a:stretch>
        </p:blipFill>
        <p:spPr bwMode="auto">
          <a:xfrm>
            <a:off x="1475656" y="2852936"/>
            <a:ext cx="6120680" cy="1529162"/>
          </a:xfrm>
          <a:prstGeom prst="rect">
            <a:avLst/>
          </a:prstGeom>
          <a:noFill/>
          <a:ln w="9525">
            <a:noFill/>
            <a:miter lim="800000"/>
            <a:headEnd/>
            <a:tailEnd/>
          </a:ln>
          <a:effectLst/>
        </p:spPr>
      </p:pic>
      <p:graphicFrame>
        <p:nvGraphicFramePr>
          <p:cNvPr id="8" name="物件 7"/>
          <p:cNvGraphicFramePr>
            <a:graphicFrameLocks noChangeAspect="1"/>
          </p:cNvGraphicFramePr>
          <p:nvPr/>
        </p:nvGraphicFramePr>
        <p:xfrm>
          <a:off x="5436096" y="4941168"/>
          <a:ext cx="927100" cy="279400"/>
        </p:xfrm>
        <a:graphic>
          <a:graphicData uri="http://schemas.openxmlformats.org/presentationml/2006/ole">
            <p:oleObj spid="_x0000_s35845" name="方程式" r:id="rId7" imgW="927000" imgH="27936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21</a:t>
            </a:fld>
            <a:endParaRPr lang="zh-TW"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以連續隨機變數來說明</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基於隨機取樣大小          的決策統計會是     的最有效率估測 </a:t>
            </a:r>
            <a:r>
              <a:rPr lang="el-GR" altLang="zh-TW" i="1" dirty="0" smtClean="0"/>
              <a:t>μ</a:t>
            </a:r>
            <a:r>
              <a:rPr lang="zh-TW" altLang="en-US" dirty="0" smtClean="0"/>
              <a:t>。</a:t>
            </a:r>
            <a:endParaRPr lang="en-US" altLang="zh-TW" dirty="0" smtClean="0"/>
          </a:p>
          <a:p>
            <a:r>
              <a:rPr lang="zh-TW" altLang="en-US" dirty="0" smtClean="0"/>
              <a:t>由中央極限定理，我們知道     的取樣分布近似於有標準差                                     的常態分布。</a:t>
            </a:r>
            <a:endParaRPr lang="zh-TW" altLang="en-US" dirty="0"/>
          </a:p>
        </p:txBody>
      </p:sp>
      <p:graphicFrame>
        <p:nvGraphicFramePr>
          <p:cNvPr id="36867" name="Object 3"/>
          <p:cNvGraphicFramePr>
            <a:graphicFrameLocks noChangeAspect="1"/>
          </p:cNvGraphicFramePr>
          <p:nvPr/>
        </p:nvGraphicFramePr>
        <p:xfrm>
          <a:off x="4067944" y="1412776"/>
          <a:ext cx="800100" cy="279400"/>
        </p:xfrm>
        <a:graphic>
          <a:graphicData uri="http://schemas.openxmlformats.org/presentationml/2006/ole">
            <p:oleObj spid="_x0000_s36867" name="方程式" r:id="rId3" imgW="799920" imgH="279360" progId="Equation.3">
              <p:embed/>
            </p:oleObj>
          </a:graphicData>
        </a:graphic>
      </p:graphicFrame>
      <p:graphicFrame>
        <p:nvGraphicFramePr>
          <p:cNvPr id="7" name="物件 6"/>
          <p:cNvGraphicFramePr>
            <a:graphicFrameLocks noChangeAspect="1"/>
          </p:cNvGraphicFramePr>
          <p:nvPr/>
        </p:nvGraphicFramePr>
        <p:xfrm>
          <a:off x="7507560" y="1412776"/>
          <a:ext cx="304800" cy="292100"/>
        </p:xfrm>
        <a:graphic>
          <a:graphicData uri="http://schemas.openxmlformats.org/presentationml/2006/ole">
            <p:oleObj spid="_x0000_s36868" name="方程式" r:id="rId4" imgW="304560" imgH="291960" progId="Equation.3">
              <p:embed/>
            </p:oleObj>
          </a:graphicData>
        </a:graphic>
      </p:graphicFrame>
      <p:graphicFrame>
        <p:nvGraphicFramePr>
          <p:cNvPr id="36869" name="Object 5"/>
          <p:cNvGraphicFramePr>
            <a:graphicFrameLocks noChangeAspect="1"/>
          </p:cNvGraphicFramePr>
          <p:nvPr/>
        </p:nvGraphicFramePr>
        <p:xfrm>
          <a:off x="2843808" y="2852936"/>
          <a:ext cx="3111500" cy="393700"/>
        </p:xfrm>
        <a:graphic>
          <a:graphicData uri="http://schemas.openxmlformats.org/presentationml/2006/ole">
            <p:oleObj spid="_x0000_s36869" name="方程式" r:id="rId5" imgW="3111480" imgH="393480" progId="Equation.3">
              <p:embed/>
            </p:oleObj>
          </a:graphicData>
        </a:graphic>
      </p:graphicFrame>
      <p:graphicFrame>
        <p:nvGraphicFramePr>
          <p:cNvPr id="36870" name="Object 6"/>
          <p:cNvGraphicFramePr>
            <a:graphicFrameLocks noChangeAspect="1"/>
          </p:cNvGraphicFramePr>
          <p:nvPr/>
        </p:nvGraphicFramePr>
        <p:xfrm>
          <a:off x="5436096" y="2416820"/>
          <a:ext cx="304800" cy="292100"/>
        </p:xfrm>
        <a:graphic>
          <a:graphicData uri="http://schemas.openxmlformats.org/presentationml/2006/ole">
            <p:oleObj spid="_x0000_s36870" name="方程式" r:id="rId6" imgW="304560" imgH="291960" progId="Equation.3">
              <p:embed/>
            </p:oleObj>
          </a:graphicData>
        </a:graphic>
      </p:graphicFrame>
      <p:pic>
        <p:nvPicPr>
          <p:cNvPr id="10" name="Picture 2"/>
          <p:cNvPicPr>
            <a:picLocks noChangeAspect="1" noChangeArrowheads="1"/>
          </p:cNvPicPr>
          <p:nvPr/>
        </p:nvPicPr>
        <p:blipFill>
          <a:blip r:embed="rId7" cstate="print"/>
          <a:srcRect/>
          <a:stretch>
            <a:fillRect/>
          </a:stretch>
        </p:blipFill>
        <p:spPr bwMode="auto">
          <a:xfrm>
            <a:off x="1475656" y="3284984"/>
            <a:ext cx="5841484" cy="3101406"/>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4ED57DA5-3079-4B49-823B-EE503FF95CF7}" type="slidenum">
              <a:rPr lang="zh-TW" altLang="en-US" smtClean="0"/>
              <a:pPr/>
              <a:t>22</a:t>
            </a:fld>
            <a:endParaRPr lang="zh-TW"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以連續隨機變數來說明</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犯下第一類錯誤的機率或是我們檢定的顯著水準，等於圖</a:t>
            </a:r>
            <a:r>
              <a:rPr lang="en-US" altLang="zh-TW" dirty="0" smtClean="0"/>
              <a:t>6.5 </a:t>
            </a:r>
            <a:r>
              <a:rPr lang="zh-TW" altLang="en-US" dirty="0" smtClean="0"/>
              <a:t>中分布的各尾部陰影區域之面積的和，</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當 </a:t>
            </a:r>
            <a:r>
              <a:rPr lang="en-US" altLang="zh-TW" i="1" dirty="0" smtClean="0"/>
              <a:t>H</a:t>
            </a:r>
            <a:r>
              <a:rPr lang="en-US" altLang="zh-TW" baseline="-25000" dirty="0" smtClean="0"/>
              <a:t>0</a:t>
            </a:r>
            <a:r>
              <a:rPr lang="zh-TW" altLang="en-US" dirty="0" smtClean="0"/>
              <a:t> 為真實時，對應於            和           的 </a:t>
            </a:r>
            <a:r>
              <a:rPr lang="en-US" altLang="zh-TW" i="1" dirty="0" smtClean="0"/>
              <a:t>z </a:t>
            </a:r>
            <a:r>
              <a:rPr lang="zh-TW" altLang="en-US" dirty="0" smtClean="0"/>
              <a:t>值為</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因此</a:t>
            </a:r>
          </a:p>
          <a:p>
            <a:endParaRPr lang="zh-TW" altLang="en-US" dirty="0"/>
          </a:p>
        </p:txBody>
      </p:sp>
      <p:graphicFrame>
        <p:nvGraphicFramePr>
          <p:cNvPr id="37891" name="Object 3"/>
          <p:cNvGraphicFramePr>
            <a:graphicFrameLocks noChangeAspect="1"/>
          </p:cNvGraphicFramePr>
          <p:nvPr/>
        </p:nvGraphicFramePr>
        <p:xfrm>
          <a:off x="1259632" y="2924944"/>
          <a:ext cx="6743700" cy="368300"/>
        </p:xfrm>
        <a:graphic>
          <a:graphicData uri="http://schemas.openxmlformats.org/presentationml/2006/ole">
            <p:oleObj spid="_x0000_s37891" name="方程式" r:id="rId3" imgW="6743520" imgH="368280" progId="Equation.3">
              <p:embed/>
            </p:oleObj>
          </a:graphicData>
        </a:graphic>
      </p:graphicFrame>
      <p:graphicFrame>
        <p:nvGraphicFramePr>
          <p:cNvPr id="37892" name="Object 4"/>
          <p:cNvGraphicFramePr>
            <a:graphicFrameLocks noChangeAspect="1"/>
          </p:cNvGraphicFramePr>
          <p:nvPr/>
        </p:nvGraphicFramePr>
        <p:xfrm>
          <a:off x="4907136" y="3645024"/>
          <a:ext cx="889000" cy="368300"/>
        </p:xfrm>
        <a:graphic>
          <a:graphicData uri="http://schemas.openxmlformats.org/presentationml/2006/ole">
            <p:oleObj spid="_x0000_s37892" name="方程式" r:id="rId4" imgW="888840" imgH="368280" progId="Equation.3">
              <p:embed/>
            </p:oleObj>
          </a:graphicData>
        </a:graphic>
      </p:graphicFrame>
      <p:graphicFrame>
        <p:nvGraphicFramePr>
          <p:cNvPr id="37893" name="Object 5"/>
          <p:cNvGraphicFramePr>
            <a:graphicFrameLocks noChangeAspect="1"/>
          </p:cNvGraphicFramePr>
          <p:nvPr/>
        </p:nvGraphicFramePr>
        <p:xfrm>
          <a:off x="6321896" y="3645024"/>
          <a:ext cx="914400" cy="368300"/>
        </p:xfrm>
        <a:graphic>
          <a:graphicData uri="http://schemas.openxmlformats.org/presentationml/2006/ole">
            <p:oleObj spid="_x0000_s37893" name="方程式" r:id="rId5" imgW="914400" imgH="368280" progId="Equation.3">
              <p:embed/>
            </p:oleObj>
          </a:graphicData>
        </a:graphic>
      </p:graphicFrame>
      <p:graphicFrame>
        <p:nvGraphicFramePr>
          <p:cNvPr id="9" name="物件 8"/>
          <p:cNvGraphicFramePr>
            <a:graphicFrameLocks noChangeAspect="1"/>
          </p:cNvGraphicFramePr>
          <p:nvPr/>
        </p:nvGraphicFramePr>
        <p:xfrm>
          <a:off x="1619672" y="4725144"/>
          <a:ext cx="5321300" cy="723900"/>
        </p:xfrm>
        <a:graphic>
          <a:graphicData uri="http://schemas.openxmlformats.org/presentationml/2006/ole">
            <p:oleObj spid="_x0000_s37894" name="方程式" r:id="rId6" imgW="5321160" imgH="723600" progId="Equation.3">
              <p:embed/>
            </p:oleObj>
          </a:graphicData>
        </a:graphic>
      </p:graphicFrame>
      <p:graphicFrame>
        <p:nvGraphicFramePr>
          <p:cNvPr id="10" name="物件 9"/>
          <p:cNvGraphicFramePr>
            <a:graphicFrameLocks noChangeAspect="1"/>
          </p:cNvGraphicFramePr>
          <p:nvPr/>
        </p:nvGraphicFramePr>
        <p:xfrm>
          <a:off x="971600" y="6093296"/>
          <a:ext cx="7150100" cy="342900"/>
        </p:xfrm>
        <a:graphic>
          <a:graphicData uri="http://schemas.openxmlformats.org/presentationml/2006/ole">
            <p:oleObj spid="_x0000_s37895" name="方程式" r:id="rId7" imgW="7149960" imgH="342720" progId="Equation.3">
              <p:embed/>
            </p:oleObj>
          </a:graphicData>
        </a:graphic>
      </p:graphicFrame>
      <p:sp>
        <p:nvSpPr>
          <p:cNvPr id="11" name="日期版面配置區 10"/>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23</a:t>
            </a:fld>
            <a:endParaRPr lang="zh-TW"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以連續隨機變數來說明</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單只降低 </a:t>
            </a:r>
            <a:r>
              <a:rPr lang="el-GR" altLang="zh-TW" i="1" dirty="0" smtClean="0"/>
              <a:t>α</a:t>
            </a:r>
            <a:r>
              <a:rPr lang="zh-TW" altLang="en-US" dirty="0" smtClean="0"/>
              <a:t> 不足以確保有一個好的檢定程序，我們還必須對各種不同的對立假說計算 </a:t>
            </a:r>
            <a:r>
              <a:rPr lang="el-GR" altLang="zh-TW" i="1" dirty="0" smtClean="0"/>
              <a:t>β</a:t>
            </a:r>
            <a:r>
              <a:rPr lang="zh-TW" altLang="en-US" dirty="0" smtClean="0"/>
              <a:t> 的值。</a:t>
            </a:r>
            <a:endParaRPr lang="en-US" altLang="zh-TW" dirty="0" smtClean="0"/>
          </a:p>
          <a:p>
            <a:r>
              <a:rPr lang="zh-TW" altLang="en-US" dirty="0" smtClean="0"/>
              <a:t>當對立假說           為真時，由於對稱的緣故，所以只需要考慮不拒絕虛無假說           的機率即可。當 </a:t>
            </a:r>
            <a:r>
              <a:rPr lang="en-US" altLang="zh-TW" i="1" dirty="0" smtClean="0"/>
              <a:t>H</a:t>
            </a:r>
            <a:r>
              <a:rPr lang="en-US" altLang="zh-TW" baseline="-25000" dirty="0" smtClean="0"/>
              <a:t>1</a:t>
            </a:r>
            <a:r>
              <a:rPr lang="zh-TW" altLang="en-US" dirty="0" smtClean="0"/>
              <a:t> 為真且樣本平均    落入 </a:t>
            </a:r>
            <a:r>
              <a:rPr lang="en-US" altLang="zh-TW" dirty="0" smtClean="0"/>
              <a:t>67 </a:t>
            </a:r>
            <a:r>
              <a:rPr lang="zh-TW" altLang="en-US" dirty="0" smtClean="0"/>
              <a:t>和 </a:t>
            </a:r>
            <a:r>
              <a:rPr lang="en-US" altLang="zh-TW" dirty="0" smtClean="0"/>
              <a:t>69</a:t>
            </a:r>
            <a:r>
              <a:rPr lang="zh-TW" altLang="en-US" dirty="0" smtClean="0"/>
              <a:t> 之間時，會產生第二類的錯誤。</a:t>
            </a:r>
            <a:endParaRPr lang="zh-TW" altLang="en-US" dirty="0"/>
          </a:p>
        </p:txBody>
      </p:sp>
      <p:graphicFrame>
        <p:nvGraphicFramePr>
          <p:cNvPr id="4" name="物件 3"/>
          <p:cNvGraphicFramePr>
            <a:graphicFrameLocks noChangeAspect="1"/>
          </p:cNvGraphicFramePr>
          <p:nvPr/>
        </p:nvGraphicFramePr>
        <p:xfrm>
          <a:off x="2771800" y="2420888"/>
          <a:ext cx="850900" cy="330200"/>
        </p:xfrm>
        <a:graphic>
          <a:graphicData uri="http://schemas.openxmlformats.org/presentationml/2006/ole">
            <p:oleObj spid="_x0000_s38914" name="方程式" r:id="rId3" imgW="850680" imgH="330120" progId="Equation.3">
              <p:embed/>
            </p:oleObj>
          </a:graphicData>
        </a:graphic>
      </p:graphicFrame>
      <p:graphicFrame>
        <p:nvGraphicFramePr>
          <p:cNvPr id="38915" name="Object 3"/>
          <p:cNvGraphicFramePr>
            <a:graphicFrameLocks noChangeAspect="1"/>
          </p:cNvGraphicFramePr>
          <p:nvPr/>
        </p:nvGraphicFramePr>
        <p:xfrm>
          <a:off x="5796136" y="2852936"/>
          <a:ext cx="838200" cy="330200"/>
        </p:xfrm>
        <a:graphic>
          <a:graphicData uri="http://schemas.openxmlformats.org/presentationml/2006/ole">
            <p:oleObj spid="_x0000_s38915" name="方程式" r:id="rId4" imgW="838080" imgH="330120" progId="Equation.3">
              <p:embed/>
            </p:oleObj>
          </a:graphicData>
        </a:graphic>
      </p:graphicFrame>
      <p:graphicFrame>
        <p:nvGraphicFramePr>
          <p:cNvPr id="6" name="物件 5"/>
          <p:cNvGraphicFramePr>
            <a:graphicFrameLocks noChangeAspect="1"/>
          </p:cNvGraphicFramePr>
          <p:nvPr/>
        </p:nvGraphicFramePr>
        <p:xfrm>
          <a:off x="4499992" y="3356992"/>
          <a:ext cx="215900" cy="241300"/>
        </p:xfrm>
        <a:graphic>
          <a:graphicData uri="http://schemas.openxmlformats.org/presentationml/2006/ole">
            <p:oleObj spid="_x0000_s38916" name="方程式" r:id="rId5" imgW="215640" imgH="241200" progId="Equation.3">
              <p:embed/>
            </p:oleObj>
          </a:graphicData>
        </a:graphic>
      </p:graphicFrame>
      <p:pic>
        <p:nvPicPr>
          <p:cNvPr id="7" name="Picture 2"/>
          <p:cNvPicPr>
            <a:picLocks noChangeAspect="1" noChangeArrowheads="1"/>
          </p:cNvPicPr>
          <p:nvPr/>
        </p:nvPicPr>
        <p:blipFill>
          <a:blip r:embed="rId6" cstate="print"/>
          <a:srcRect/>
          <a:stretch>
            <a:fillRect/>
          </a:stretch>
        </p:blipFill>
        <p:spPr bwMode="auto">
          <a:xfrm>
            <a:off x="2340074" y="4077072"/>
            <a:ext cx="4536182" cy="2632145"/>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24</a:t>
            </a:fld>
            <a:endParaRPr lang="zh-TW"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以連續隨機變數來說明</a:t>
            </a:r>
            <a:r>
              <a:rPr lang="en-US" altLang="zh-TW" dirty="0" smtClean="0"/>
              <a:t>(</a:t>
            </a:r>
            <a:r>
              <a:rPr lang="zh-TW" altLang="en-US" dirty="0" smtClean="0"/>
              <a:t>續</a:t>
            </a:r>
            <a:r>
              <a:rPr lang="en-US" altLang="zh-TW" dirty="0" smtClean="0"/>
              <a:t>)</a:t>
            </a:r>
            <a:endParaRPr lang="zh-TW" altLang="en-US" dirty="0"/>
          </a:p>
        </p:txBody>
      </p:sp>
      <p:sp>
        <p:nvSpPr>
          <p:cNvPr id="6" name="內容版面配置區 5"/>
          <p:cNvSpPr>
            <a:spLocks noGrp="1"/>
          </p:cNvSpPr>
          <p:nvPr>
            <p:ph idx="1"/>
          </p:nvPr>
        </p:nvSpPr>
        <p:spPr/>
        <p:txBody>
          <a:bodyPr/>
          <a:lstStyle/>
          <a:p>
            <a:r>
              <a:rPr lang="en-US" altLang="zh-TW" dirty="0" smtClean="0"/>
              <a:t/>
            </a:r>
            <a:br>
              <a:rPr lang="en-US" altLang="zh-TW" dirty="0" smtClean="0"/>
            </a:br>
            <a:r>
              <a:rPr lang="zh-TW" altLang="en-US" dirty="0" smtClean="0"/>
              <a:t> </a:t>
            </a:r>
            <a:endParaRPr lang="en-US" altLang="zh-TW" dirty="0" smtClean="0"/>
          </a:p>
          <a:p>
            <a:r>
              <a:rPr lang="en-US" altLang="zh-TW" dirty="0" smtClean="0"/>
              <a:t/>
            </a:r>
            <a:br>
              <a:rPr lang="en-US" altLang="zh-TW" dirty="0" smtClean="0"/>
            </a:br>
            <a:r>
              <a:rPr lang="zh-TW" altLang="en-US" dirty="0" smtClean="0"/>
              <a:t> </a:t>
            </a:r>
            <a:endParaRPr lang="en-US" altLang="zh-TW" dirty="0" smtClean="0"/>
          </a:p>
          <a:p>
            <a:r>
              <a:rPr lang="zh-TW" altLang="en-US" dirty="0" smtClean="0"/>
              <a:t> </a:t>
            </a:r>
            <a:endParaRPr lang="en-US" altLang="zh-TW" dirty="0" smtClean="0"/>
          </a:p>
          <a:p>
            <a:endParaRPr lang="en-US" altLang="zh-TW" dirty="0" smtClean="0"/>
          </a:p>
          <a:p>
            <a:r>
              <a:rPr lang="zh-TW" altLang="en-US" dirty="0" smtClean="0"/>
              <a:t>若 </a:t>
            </a:r>
            <a:r>
              <a:rPr lang="el-GR" altLang="zh-TW" i="1" dirty="0" smtClean="0"/>
              <a:t>μ</a:t>
            </a:r>
            <a:r>
              <a:rPr lang="zh-TW" altLang="en-US" dirty="0" smtClean="0"/>
              <a:t> 的真實值為對立假說          ，則 </a:t>
            </a:r>
            <a:r>
              <a:rPr lang="el-GR" altLang="zh-TW" i="1" dirty="0" smtClean="0"/>
              <a:t>β</a:t>
            </a:r>
            <a:r>
              <a:rPr lang="zh-TW" altLang="en-US" dirty="0" smtClean="0"/>
              <a:t> 的值會再度是</a:t>
            </a:r>
            <a:r>
              <a:rPr lang="en-US" altLang="zh-TW" dirty="0" smtClean="0"/>
              <a:t>0.0132</a:t>
            </a:r>
            <a:r>
              <a:rPr lang="zh-TW" altLang="en-US" dirty="0" smtClean="0"/>
              <a:t>。當          時，對於           或           的所有值，</a:t>
            </a:r>
            <a:r>
              <a:rPr lang="el-GR" altLang="zh-TW" i="1" dirty="0" smtClean="0"/>
              <a:t>β</a:t>
            </a:r>
            <a:r>
              <a:rPr lang="zh-TW" altLang="en-US" dirty="0" smtClean="0"/>
              <a:t> 的值還會更小，因而當 </a:t>
            </a:r>
            <a:r>
              <a:rPr lang="en-US" altLang="zh-TW" i="1" dirty="0" smtClean="0"/>
              <a:t>H</a:t>
            </a:r>
            <a:r>
              <a:rPr lang="en-US" altLang="zh-TW" baseline="-25000" dirty="0" smtClean="0"/>
              <a:t>0</a:t>
            </a:r>
            <a:r>
              <a:rPr lang="zh-TW" altLang="en-US" dirty="0" smtClean="0"/>
              <a:t> 為偽時，不拒絕它的機會不大。</a:t>
            </a:r>
            <a:endParaRPr lang="zh-TW" altLang="en-US" dirty="0"/>
          </a:p>
        </p:txBody>
      </p:sp>
      <p:graphicFrame>
        <p:nvGraphicFramePr>
          <p:cNvPr id="39939" name="Object 3"/>
          <p:cNvGraphicFramePr>
            <a:graphicFrameLocks noChangeAspect="1"/>
          </p:cNvGraphicFramePr>
          <p:nvPr/>
        </p:nvGraphicFramePr>
        <p:xfrm>
          <a:off x="827584" y="1412776"/>
          <a:ext cx="4089400" cy="368300"/>
        </p:xfrm>
        <a:graphic>
          <a:graphicData uri="http://schemas.openxmlformats.org/presentationml/2006/ole">
            <p:oleObj spid="_x0000_s39939" name="方程式" r:id="rId3" imgW="4089240" imgH="368280" progId="Equation.3">
              <p:embed/>
            </p:oleObj>
          </a:graphicData>
        </a:graphic>
      </p:graphicFrame>
      <p:graphicFrame>
        <p:nvGraphicFramePr>
          <p:cNvPr id="39940" name="Object 4"/>
          <p:cNvGraphicFramePr>
            <a:graphicFrameLocks noChangeAspect="1"/>
          </p:cNvGraphicFramePr>
          <p:nvPr/>
        </p:nvGraphicFramePr>
        <p:xfrm>
          <a:off x="755576" y="2204864"/>
          <a:ext cx="5499100" cy="723900"/>
        </p:xfrm>
        <a:graphic>
          <a:graphicData uri="http://schemas.openxmlformats.org/presentationml/2006/ole">
            <p:oleObj spid="_x0000_s39940" name="方程式" r:id="rId4" imgW="5499000" imgH="723600" progId="Equation.3">
              <p:embed/>
            </p:oleObj>
          </a:graphicData>
        </a:graphic>
      </p:graphicFrame>
      <p:graphicFrame>
        <p:nvGraphicFramePr>
          <p:cNvPr id="8" name="物件 7"/>
          <p:cNvGraphicFramePr>
            <a:graphicFrameLocks noChangeAspect="1"/>
          </p:cNvGraphicFramePr>
          <p:nvPr/>
        </p:nvGraphicFramePr>
        <p:xfrm>
          <a:off x="755576" y="3429000"/>
          <a:ext cx="7023100" cy="736600"/>
        </p:xfrm>
        <a:graphic>
          <a:graphicData uri="http://schemas.openxmlformats.org/presentationml/2006/ole">
            <p:oleObj spid="_x0000_s39941" name="方程式" r:id="rId5" imgW="7022880" imgH="736560" progId="Equation.3">
              <p:embed/>
            </p:oleObj>
          </a:graphicData>
        </a:graphic>
      </p:graphicFrame>
      <p:graphicFrame>
        <p:nvGraphicFramePr>
          <p:cNvPr id="9" name="物件 8"/>
          <p:cNvGraphicFramePr>
            <a:graphicFrameLocks noChangeAspect="1"/>
          </p:cNvGraphicFramePr>
          <p:nvPr/>
        </p:nvGraphicFramePr>
        <p:xfrm>
          <a:off x="5076056" y="4509120"/>
          <a:ext cx="850900" cy="330200"/>
        </p:xfrm>
        <a:graphic>
          <a:graphicData uri="http://schemas.openxmlformats.org/presentationml/2006/ole">
            <p:oleObj spid="_x0000_s39942" name="方程式" r:id="rId6" imgW="850680" imgH="330120" progId="Equation.3">
              <p:embed/>
            </p:oleObj>
          </a:graphicData>
        </a:graphic>
      </p:graphicFrame>
      <p:graphicFrame>
        <p:nvGraphicFramePr>
          <p:cNvPr id="10" name="物件 9"/>
          <p:cNvGraphicFramePr>
            <a:graphicFrameLocks noChangeAspect="1"/>
          </p:cNvGraphicFramePr>
          <p:nvPr/>
        </p:nvGraphicFramePr>
        <p:xfrm>
          <a:off x="3419872" y="5013176"/>
          <a:ext cx="800100" cy="279400"/>
        </p:xfrm>
        <a:graphic>
          <a:graphicData uri="http://schemas.openxmlformats.org/presentationml/2006/ole">
            <p:oleObj spid="_x0000_s39943" name="方程式" r:id="rId7" imgW="799920" imgH="279360" progId="Equation.3">
              <p:embed/>
            </p:oleObj>
          </a:graphicData>
        </a:graphic>
      </p:graphicFrame>
      <p:graphicFrame>
        <p:nvGraphicFramePr>
          <p:cNvPr id="39944" name="Object 8"/>
          <p:cNvGraphicFramePr>
            <a:graphicFrameLocks noChangeAspect="1"/>
          </p:cNvGraphicFramePr>
          <p:nvPr/>
        </p:nvGraphicFramePr>
        <p:xfrm>
          <a:off x="5868144" y="4941168"/>
          <a:ext cx="838200" cy="330200"/>
        </p:xfrm>
        <a:graphic>
          <a:graphicData uri="http://schemas.openxmlformats.org/presentationml/2006/ole">
            <p:oleObj spid="_x0000_s39944" name="方程式" r:id="rId8" imgW="838080" imgH="330120" progId="Equation.3">
              <p:embed/>
            </p:oleObj>
          </a:graphicData>
        </a:graphic>
      </p:graphicFrame>
      <p:graphicFrame>
        <p:nvGraphicFramePr>
          <p:cNvPr id="39945" name="Object 9"/>
          <p:cNvGraphicFramePr>
            <a:graphicFrameLocks noChangeAspect="1"/>
          </p:cNvGraphicFramePr>
          <p:nvPr/>
        </p:nvGraphicFramePr>
        <p:xfrm>
          <a:off x="7308304" y="4941168"/>
          <a:ext cx="850900" cy="330200"/>
        </p:xfrm>
        <a:graphic>
          <a:graphicData uri="http://schemas.openxmlformats.org/presentationml/2006/ole">
            <p:oleObj spid="_x0000_s39945" name="方程式" r:id="rId9" imgW="850680" imgH="330120" progId="Equation.3">
              <p:embed/>
            </p:oleObj>
          </a:graphicData>
        </a:graphic>
      </p:graphicFrame>
      <p:sp>
        <p:nvSpPr>
          <p:cNvPr id="11" name="日期版面配置區 10"/>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25</a:t>
            </a:fld>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以連續隨機變數來說明</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若對立假說              為真，則我們不太介意下結論說真實答案為           所犯下的第二類錯誤。當</a:t>
            </a:r>
            <a:r>
              <a:rPr lang="en-US" altLang="zh-TW" dirty="0" smtClean="0"/>
              <a:t/>
            </a:r>
            <a:br>
              <a:rPr lang="en-US" altLang="zh-TW" dirty="0" smtClean="0"/>
            </a:br>
            <a:r>
              <a:rPr lang="zh-TW" altLang="en-US" dirty="0" smtClean="0"/>
              <a:t>          時，犯下如此錯誤的機率會很高。</a:t>
            </a:r>
            <a:endParaRPr lang="en-US" altLang="zh-TW" dirty="0" smtClean="0"/>
          </a:p>
          <a:p>
            <a:r>
              <a:rPr lang="zh-TW" altLang="en-US" dirty="0" smtClean="0"/>
              <a:t> </a:t>
            </a:r>
            <a:endParaRPr lang="en-US" altLang="zh-TW" dirty="0" smtClean="0"/>
          </a:p>
          <a:p>
            <a:r>
              <a:rPr lang="zh-TW" altLang="en-US" dirty="0" smtClean="0"/>
              <a:t>當             時，對應於           和           的 </a:t>
            </a:r>
            <a:r>
              <a:rPr lang="en-US" altLang="zh-TW" i="1" dirty="0" smtClean="0"/>
              <a:t>z</a:t>
            </a:r>
            <a:r>
              <a:rPr lang="zh-TW" altLang="en-US" dirty="0" smtClean="0"/>
              <a:t> 值為</a:t>
            </a:r>
            <a:endParaRPr lang="en-US" altLang="zh-TW" dirty="0" smtClean="0"/>
          </a:p>
          <a:p>
            <a:endParaRPr lang="en-US" altLang="zh-TW" dirty="0" smtClean="0"/>
          </a:p>
          <a:p>
            <a:endParaRPr lang="en-US" altLang="zh-TW" dirty="0" smtClean="0"/>
          </a:p>
          <a:p>
            <a:r>
              <a:rPr lang="zh-TW" altLang="en-US" dirty="0" smtClean="0"/>
              <a:t> </a:t>
            </a:r>
            <a:endParaRPr lang="zh-TW" altLang="en-US" dirty="0"/>
          </a:p>
        </p:txBody>
      </p:sp>
      <p:graphicFrame>
        <p:nvGraphicFramePr>
          <p:cNvPr id="40962" name="Object 2"/>
          <p:cNvGraphicFramePr>
            <a:graphicFrameLocks noChangeAspect="1"/>
          </p:cNvGraphicFramePr>
          <p:nvPr/>
        </p:nvGraphicFramePr>
        <p:xfrm>
          <a:off x="2771800" y="1412776"/>
          <a:ext cx="1066800" cy="330200"/>
        </p:xfrm>
        <a:graphic>
          <a:graphicData uri="http://schemas.openxmlformats.org/presentationml/2006/ole">
            <p:oleObj spid="_x0000_s40962" name="方程式" r:id="rId3" imgW="1066680" imgH="330120" progId="Equation.3">
              <p:embed/>
            </p:oleObj>
          </a:graphicData>
        </a:graphic>
      </p:graphicFrame>
      <p:graphicFrame>
        <p:nvGraphicFramePr>
          <p:cNvPr id="40963" name="Object 3"/>
          <p:cNvGraphicFramePr>
            <a:graphicFrameLocks noChangeAspect="1"/>
          </p:cNvGraphicFramePr>
          <p:nvPr/>
        </p:nvGraphicFramePr>
        <p:xfrm>
          <a:off x="3491880" y="1844824"/>
          <a:ext cx="838200" cy="330200"/>
        </p:xfrm>
        <a:graphic>
          <a:graphicData uri="http://schemas.openxmlformats.org/presentationml/2006/ole">
            <p:oleObj spid="_x0000_s40963" name="方程式" r:id="rId4" imgW="838080" imgH="330120" progId="Equation.3">
              <p:embed/>
            </p:oleObj>
          </a:graphicData>
        </a:graphic>
      </p:graphicFrame>
      <p:graphicFrame>
        <p:nvGraphicFramePr>
          <p:cNvPr id="40964" name="Object 4"/>
          <p:cNvGraphicFramePr>
            <a:graphicFrameLocks noChangeAspect="1"/>
          </p:cNvGraphicFramePr>
          <p:nvPr/>
        </p:nvGraphicFramePr>
        <p:xfrm>
          <a:off x="755576" y="2348880"/>
          <a:ext cx="800100" cy="279400"/>
        </p:xfrm>
        <a:graphic>
          <a:graphicData uri="http://schemas.openxmlformats.org/presentationml/2006/ole">
            <p:oleObj spid="_x0000_s40964" name="方程式" r:id="rId5" imgW="799920" imgH="279360" progId="Equation.3">
              <p:embed/>
            </p:oleObj>
          </a:graphicData>
        </a:graphic>
      </p:graphicFrame>
      <p:graphicFrame>
        <p:nvGraphicFramePr>
          <p:cNvPr id="8" name="物件 7"/>
          <p:cNvGraphicFramePr>
            <a:graphicFrameLocks noChangeAspect="1"/>
          </p:cNvGraphicFramePr>
          <p:nvPr/>
        </p:nvGraphicFramePr>
        <p:xfrm>
          <a:off x="755576" y="2852936"/>
          <a:ext cx="4305300" cy="368300"/>
        </p:xfrm>
        <a:graphic>
          <a:graphicData uri="http://schemas.openxmlformats.org/presentationml/2006/ole">
            <p:oleObj spid="_x0000_s40965" name="方程式" r:id="rId6" imgW="4305240" imgH="368280" progId="Equation.3">
              <p:embed/>
            </p:oleObj>
          </a:graphicData>
        </a:graphic>
      </p:graphicFrame>
      <p:graphicFrame>
        <p:nvGraphicFramePr>
          <p:cNvPr id="40966" name="Object 6"/>
          <p:cNvGraphicFramePr>
            <a:graphicFrameLocks noChangeAspect="1"/>
          </p:cNvGraphicFramePr>
          <p:nvPr/>
        </p:nvGraphicFramePr>
        <p:xfrm>
          <a:off x="1259632" y="3429000"/>
          <a:ext cx="1066800" cy="330200"/>
        </p:xfrm>
        <a:graphic>
          <a:graphicData uri="http://schemas.openxmlformats.org/presentationml/2006/ole">
            <p:oleObj spid="_x0000_s40966" name="方程式" r:id="rId7" imgW="1066680" imgH="330120" progId="Equation.3">
              <p:embed/>
            </p:oleObj>
          </a:graphicData>
        </a:graphic>
      </p:graphicFrame>
      <p:graphicFrame>
        <p:nvGraphicFramePr>
          <p:cNvPr id="10" name="物件 9"/>
          <p:cNvGraphicFramePr>
            <a:graphicFrameLocks noChangeAspect="1"/>
          </p:cNvGraphicFramePr>
          <p:nvPr/>
        </p:nvGraphicFramePr>
        <p:xfrm>
          <a:off x="4355976" y="3420740"/>
          <a:ext cx="889000" cy="368300"/>
        </p:xfrm>
        <a:graphic>
          <a:graphicData uri="http://schemas.openxmlformats.org/presentationml/2006/ole">
            <p:oleObj spid="_x0000_s40967" name="方程式" r:id="rId8" imgW="888840" imgH="368280" progId="Equation.3">
              <p:embed/>
            </p:oleObj>
          </a:graphicData>
        </a:graphic>
      </p:graphicFrame>
      <p:graphicFrame>
        <p:nvGraphicFramePr>
          <p:cNvPr id="40968" name="Object 8"/>
          <p:cNvGraphicFramePr>
            <a:graphicFrameLocks noChangeAspect="1"/>
          </p:cNvGraphicFramePr>
          <p:nvPr/>
        </p:nvGraphicFramePr>
        <p:xfrm>
          <a:off x="5724128" y="3429000"/>
          <a:ext cx="914400" cy="368300"/>
        </p:xfrm>
        <a:graphic>
          <a:graphicData uri="http://schemas.openxmlformats.org/presentationml/2006/ole">
            <p:oleObj spid="_x0000_s40968" name="方程式" r:id="rId9" imgW="914400" imgH="368280" progId="Equation.3">
              <p:embed/>
            </p:oleObj>
          </a:graphicData>
        </a:graphic>
      </p:graphicFrame>
      <p:graphicFrame>
        <p:nvGraphicFramePr>
          <p:cNvPr id="12" name="物件 11"/>
          <p:cNvGraphicFramePr>
            <a:graphicFrameLocks noChangeAspect="1"/>
          </p:cNvGraphicFramePr>
          <p:nvPr/>
        </p:nvGraphicFramePr>
        <p:xfrm>
          <a:off x="1403648" y="4001244"/>
          <a:ext cx="5702300" cy="723900"/>
        </p:xfrm>
        <a:graphic>
          <a:graphicData uri="http://schemas.openxmlformats.org/presentationml/2006/ole">
            <p:oleObj spid="_x0000_s40969" name="方程式" r:id="rId10" imgW="5702040" imgH="723600" progId="Equation.3">
              <p:embed/>
            </p:oleObj>
          </a:graphicData>
        </a:graphic>
      </p:graphicFrame>
      <p:graphicFrame>
        <p:nvGraphicFramePr>
          <p:cNvPr id="13" name="物件 12"/>
          <p:cNvGraphicFramePr>
            <a:graphicFrameLocks noChangeAspect="1"/>
          </p:cNvGraphicFramePr>
          <p:nvPr/>
        </p:nvGraphicFramePr>
        <p:xfrm>
          <a:off x="755576" y="5068664"/>
          <a:ext cx="6553200" cy="736600"/>
        </p:xfrm>
        <a:graphic>
          <a:graphicData uri="http://schemas.openxmlformats.org/presentationml/2006/ole">
            <p:oleObj spid="_x0000_s40970" name="方程式" r:id="rId11" imgW="6553080" imgH="736560" progId="Equation.3">
              <p:embed/>
            </p:oleObj>
          </a:graphicData>
        </a:graphic>
      </p:graphicFrame>
      <p:sp>
        <p:nvSpPr>
          <p:cNvPr id="14" name="日期版面配置區 1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5" name="投影片編號版面配置區 14"/>
          <p:cNvSpPr>
            <a:spLocks noGrp="1"/>
          </p:cNvSpPr>
          <p:nvPr>
            <p:ph type="sldNum" sz="quarter" idx="12"/>
          </p:nvPr>
        </p:nvSpPr>
        <p:spPr/>
        <p:txBody>
          <a:bodyPr/>
          <a:lstStyle/>
          <a:p>
            <a:fld id="{4ED57DA5-3079-4B49-823B-EE503FF95CF7}" type="slidenum">
              <a:rPr lang="zh-TW" altLang="en-US" smtClean="0"/>
              <a:pPr/>
              <a:t>26</a:t>
            </a:fld>
            <a:endParaRPr lang="zh-TW"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以連續隨機變數來說明</a:t>
            </a:r>
            <a:r>
              <a:rPr lang="en-US" altLang="zh-TW" dirty="0" smtClean="0"/>
              <a:t>(</a:t>
            </a:r>
            <a:r>
              <a:rPr lang="zh-TW" altLang="en-US" dirty="0" smtClean="0"/>
              <a:t>續</a:t>
            </a:r>
            <a:r>
              <a:rPr lang="en-US" altLang="zh-TW" dirty="0" smtClean="0"/>
              <a:t>)</a:t>
            </a:r>
            <a:endParaRPr lang="zh-TW" altLang="en-US" dirty="0"/>
          </a:p>
        </p:txBody>
      </p:sp>
      <p:pic>
        <p:nvPicPr>
          <p:cNvPr id="5" name="Picture 2"/>
          <p:cNvPicPr>
            <a:picLocks noChangeAspect="1" noChangeArrowheads="1"/>
          </p:cNvPicPr>
          <p:nvPr/>
        </p:nvPicPr>
        <p:blipFill>
          <a:blip r:embed="rId2" cstate="print"/>
          <a:srcRect/>
          <a:stretch>
            <a:fillRect/>
          </a:stretch>
        </p:blipFill>
        <p:spPr bwMode="auto">
          <a:xfrm>
            <a:off x="1691680" y="2060848"/>
            <a:ext cx="5777385" cy="3312368"/>
          </a:xfrm>
          <a:prstGeom prst="rect">
            <a:avLst/>
          </a:prstGeom>
          <a:noFill/>
          <a:ln w="9525">
            <a:noFill/>
            <a:miter lim="800000"/>
            <a:headEnd/>
            <a:tailEnd/>
          </a:ln>
          <a:effectLst/>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27</a:t>
            </a:fld>
            <a:endParaRPr lang="zh-TW"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以連續隨機變數來說明</a:t>
            </a:r>
            <a:r>
              <a:rPr lang="en-US" altLang="zh-TW" dirty="0" smtClean="0"/>
              <a:t>(</a:t>
            </a:r>
            <a:r>
              <a:rPr lang="zh-TW" altLang="en-US" dirty="0" smtClean="0"/>
              <a:t>續</a:t>
            </a:r>
            <a:r>
              <a:rPr lang="en-US" altLang="zh-TW" dirty="0" smtClean="0"/>
              <a:t>)</a:t>
            </a:r>
            <a:endParaRPr lang="zh-TW" altLang="en-US" dirty="0"/>
          </a:p>
        </p:txBody>
      </p:sp>
      <p:sp>
        <p:nvSpPr>
          <p:cNvPr id="4" name="內容版面配置區 3"/>
          <p:cNvSpPr>
            <a:spLocks noGrp="1"/>
          </p:cNvSpPr>
          <p:nvPr>
            <p:ph idx="1"/>
          </p:nvPr>
        </p:nvSpPr>
        <p:spPr>
          <a:xfrm>
            <a:off x="323528" y="3140968"/>
            <a:ext cx="8496944" cy="3240360"/>
          </a:xfrm>
        </p:spPr>
        <p:txBody>
          <a:bodyPr/>
          <a:lstStyle/>
          <a:p>
            <a:r>
              <a:rPr lang="zh-TW" altLang="en-US" dirty="0" smtClean="0"/>
              <a:t>檢定的功效可計算成        。通常</a:t>
            </a:r>
            <a:r>
              <a:rPr lang="zh-TW" altLang="en-US" b="1" dirty="0" smtClean="0"/>
              <a:t>不同種類的檢定是以功效性質的對比來進行比較</a:t>
            </a:r>
            <a:r>
              <a:rPr lang="zh-TW" altLang="en-US" dirty="0" smtClean="0"/>
              <a:t>。</a:t>
            </a:r>
            <a:endParaRPr lang="en-US" altLang="zh-TW" dirty="0" smtClean="0"/>
          </a:p>
          <a:p>
            <a:r>
              <a:rPr lang="zh-TW" altLang="en-US" dirty="0" smtClean="0"/>
              <a:t>要產生一個功效，必須增加 </a:t>
            </a:r>
            <a:r>
              <a:rPr lang="el-GR" altLang="zh-TW" i="1" dirty="0" smtClean="0"/>
              <a:t>α</a:t>
            </a:r>
            <a:r>
              <a:rPr lang="zh-TW" altLang="en-US" dirty="0" smtClean="0"/>
              <a:t> 或增加取樣大小。</a:t>
            </a:r>
            <a:endParaRPr lang="zh-TW" altLang="en-US" dirty="0"/>
          </a:p>
        </p:txBody>
      </p:sp>
      <p:pic>
        <p:nvPicPr>
          <p:cNvPr id="45058" name="Picture 2"/>
          <p:cNvPicPr>
            <a:picLocks noChangeAspect="1" noChangeArrowheads="1"/>
          </p:cNvPicPr>
          <p:nvPr/>
        </p:nvPicPr>
        <p:blipFill>
          <a:blip r:embed="rId3" cstate="print"/>
          <a:srcRect/>
          <a:stretch>
            <a:fillRect/>
          </a:stretch>
        </p:blipFill>
        <p:spPr bwMode="auto">
          <a:xfrm>
            <a:off x="612448" y="1340768"/>
            <a:ext cx="7992000" cy="1556033"/>
          </a:xfrm>
          <a:prstGeom prst="rect">
            <a:avLst/>
          </a:prstGeom>
          <a:noFill/>
          <a:ln w="9525">
            <a:noFill/>
            <a:miter lim="800000"/>
            <a:headEnd/>
            <a:tailEnd/>
          </a:ln>
        </p:spPr>
      </p:pic>
      <p:graphicFrame>
        <p:nvGraphicFramePr>
          <p:cNvPr id="6" name="物件 5"/>
          <p:cNvGraphicFramePr>
            <a:graphicFrameLocks noChangeAspect="1"/>
          </p:cNvGraphicFramePr>
          <p:nvPr/>
        </p:nvGraphicFramePr>
        <p:xfrm>
          <a:off x="4211960" y="3284984"/>
          <a:ext cx="609600" cy="330200"/>
        </p:xfrm>
        <a:graphic>
          <a:graphicData uri="http://schemas.openxmlformats.org/presentationml/2006/ole">
            <p:oleObj spid="_x0000_s45059" name="方程式" r:id="rId4" imgW="609480" imgH="33012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28</a:t>
            </a:fld>
            <a:endParaRPr lang="zh-TW"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單尾和雙尾</a:t>
            </a:r>
            <a:r>
              <a:rPr lang="zh-TW" altLang="en-US" dirty="0" smtClean="0"/>
              <a:t>檢定</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dirty="0" smtClean="0"/>
              <a:t>如下</a:t>
            </a:r>
            <a:r>
              <a:rPr lang="zh-TW" altLang="en-US" dirty="0" smtClean="0"/>
              <a:t>的對立假說：</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或</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都是</a:t>
            </a:r>
            <a:r>
              <a:rPr lang="zh-TW" altLang="en-US" b="1" dirty="0" smtClean="0"/>
              <a:t>單邊的 </a:t>
            </a:r>
            <a:r>
              <a:rPr lang="en-US" altLang="zh-TW" b="1" dirty="0" smtClean="0"/>
              <a:t>(one sided)</a:t>
            </a:r>
            <a:r>
              <a:rPr lang="zh-TW" altLang="en-US" dirty="0" smtClean="0"/>
              <a:t>，對任意此種假說的檢定都稱為</a:t>
            </a:r>
            <a:r>
              <a:rPr lang="zh-TW" altLang="en-US" b="1" dirty="0" smtClean="0"/>
              <a:t>單尾檢定 </a:t>
            </a:r>
            <a:r>
              <a:rPr lang="en-US" altLang="zh-TW" b="1" dirty="0" smtClean="0"/>
              <a:t>(one-tailed</a:t>
            </a:r>
            <a:r>
              <a:rPr lang="zh-TW" altLang="en-US" b="1" dirty="0" smtClean="0"/>
              <a:t> </a:t>
            </a:r>
            <a:r>
              <a:rPr lang="en-US" altLang="zh-TW" b="1" dirty="0" smtClean="0"/>
              <a:t>test)</a:t>
            </a:r>
            <a:r>
              <a:rPr lang="zh-TW" altLang="en-US" dirty="0" smtClean="0"/>
              <a:t>。</a:t>
            </a:r>
            <a:endParaRPr lang="en-US" altLang="zh-TW" dirty="0" smtClean="0"/>
          </a:p>
          <a:p>
            <a:r>
              <a:rPr lang="zh-TW" altLang="en-US" dirty="0" smtClean="0"/>
              <a:t>當虛無假說為真時，對立假說           的臨界區域落在檢定統計量之取樣分布的右尾部，而對立假說          的臨界區域則完全落在左尾部。</a:t>
            </a:r>
            <a:endParaRPr lang="zh-TW" altLang="en-US" dirty="0"/>
          </a:p>
        </p:txBody>
      </p:sp>
      <p:graphicFrame>
        <p:nvGraphicFramePr>
          <p:cNvPr id="41988" name="Object 4"/>
          <p:cNvGraphicFramePr>
            <a:graphicFrameLocks noChangeAspect="1"/>
          </p:cNvGraphicFramePr>
          <p:nvPr/>
        </p:nvGraphicFramePr>
        <p:xfrm>
          <a:off x="3275856" y="1844824"/>
          <a:ext cx="1498600" cy="838200"/>
        </p:xfrm>
        <a:graphic>
          <a:graphicData uri="http://schemas.openxmlformats.org/presentationml/2006/ole">
            <p:oleObj spid="_x0000_s41988" name="方程式" r:id="rId3" imgW="1498320" imgH="838080" progId="Equation.3">
              <p:embed/>
            </p:oleObj>
          </a:graphicData>
        </a:graphic>
      </p:graphicFrame>
      <p:graphicFrame>
        <p:nvGraphicFramePr>
          <p:cNvPr id="41989" name="Object 5"/>
          <p:cNvGraphicFramePr>
            <a:graphicFrameLocks noChangeAspect="1"/>
          </p:cNvGraphicFramePr>
          <p:nvPr/>
        </p:nvGraphicFramePr>
        <p:xfrm>
          <a:off x="3275856" y="2996952"/>
          <a:ext cx="1498600" cy="838200"/>
        </p:xfrm>
        <a:graphic>
          <a:graphicData uri="http://schemas.openxmlformats.org/presentationml/2006/ole">
            <p:oleObj spid="_x0000_s41989" name="方程式" r:id="rId4" imgW="1498320" imgH="838080" progId="Equation.3">
              <p:embed/>
            </p:oleObj>
          </a:graphicData>
        </a:graphic>
      </p:graphicFrame>
      <p:graphicFrame>
        <p:nvGraphicFramePr>
          <p:cNvPr id="8" name="物件 7"/>
          <p:cNvGraphicFramePr>
            <a:graphicFrameLocks noChangeAspect="1"/>
          </p:cNvGraphicFramePr>
          <p:nvPr/>
        </p:nvGraphicFramePr>
        <p:xfrm>
          <a:off x="5838924" y="5064224"/>
          <a:ext cx="749300" cy="381000"/>
        </p:xfrm>
        <a:graphic>
          <a:graphicData uri="http://schemas.openxmlformats.org/presentationml/2006/ole">
            <p:oleObj spid="_x0000_s41990" name="方程式" r:id="rId5" imgW="749160" imgH="380880" progId="Equation.3">
              <p:embed/>
            </p:oleObj>
          </a:graphicData>
        </a:graphic>
      </p:graphicFrame>
      <p:graphicFrame>
        <p:nvGraphicFramePr>
          <p:cNvPr id="41991" name="Object 7"/>
          <p:cNvGraphicFramePr>
            <a:graphicFrameLocks noChangeAspect="1"/>
          </p:cNvGraphicFramePr>
          <p:nvPr/>
        </p:nvGraphicFramePr>
        <p:xfrm>
          <a:off x="1619672" y="5949280"/>
          <a:ext cx="749300" cy="381000"/>
        </p:xfrm>
        <a:graphic>
          <a:graphicData uri="http://schemas.openxmlformats.org/presentationml/2006/ole">
            <p:oleObj spid="_x0000_s41991" name="方程式" r:id="rId6" imgW="749160" imgH="38088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29</a:t>
            </a:fld>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6.1 </a:t>
            </a:r>
            <a:r>
              <a:rPr lang="zh-TW" altLang="en-US" dirty="0" smtClean="0"/>
              <a:t>統計學上的假說：一般概念</a:t>
            </a:r>
            <a:endParaRPr lang="zh-TW" altLang="en-US" dirty="0"/>
          </a:p>
        </p:txBody>
      </p:sp>
      <p:sp>
        <p:nvSpPr>
          <p:cNvPr id="5" name="內容版面配置區 4"/>
          <p:cNvSpPr>
            <a:spLocks noGrp="1"/>
          </p:cNvSpPr>
          <p:nvPr>
            <p:ph idx="1"/>
          </p:nvPr>
        </p:nvSpPr>
        <p:spPr>
          <a:xfrm>
            <a:off x="323528" y="2996952"/>
            <a:ext cx="8496944" cy="3384376"/>
          </a:xfrm>
        </p:spPr>
        <p:txBody>
          <a:bodyPr/>
          <a:lstStyle/>
          <a:p>
            <a:r>
              <a:rPr lang="zh-TW" altLang="en-US" b="1" dirty="0" smtClean="0"/>
              <a:t>機率在假說檢定上的角色</a:t>
            </a:r>
            <a:endParaRPr lang="en-US" altLang="zh-TW" b="1" dirty="0" smtClean="0"/>
          </a:p>
          <a:p>
            <a:pPr lvl="1"/>
            <a:r>
              <a:rPr lang="zh-TW" altLang="en-US" dirty="0" smtClean="0"/>
              <a:t>應該讓讀者清楚知道，決策程序必然包括一個</a:t>
            </a:r>
            <a:r>
              <a:rPr lang="zh-TW" altLang="en-US" dirty="0" smtClean="0">
                <a:effectLst>
                  <a:outerShdw blurRad="38100" dist="38100" dir="2700000" algn="tl">
                    <a:srgbClr val="000000">
                      <a:alpha val="43137"/>
                    </a:srgbClr>
                  </a:outerShdw>
                </a:effectLst>
              </a:rPr>
              <a:t>下錯誤結論的機率</a:t>
            </a:r>
            <a:r>
              <a:rPr lang="zh-TW" altLang="en-US" dirty="0" smtClean="0"/>
              <a:t>。</a:t>
            </a:r>
          </a:p>
          <a:p>
            <a:pPr lvl="1"/>
            <a:r>
              <a:rPr lang="zh-TW" altLang="en-US" b="1" dirty="0" smtClean="0"/>
              <a:t>一個假說的拒絕意指樣本的證據駁倒了它。</a:t>
            </a:r>
            <a:endParaRPr lang="en-US" altLang="zh-TW" b="1" dirty="0" smtClean="0"/>
          </a:p>
          <a:p>
            <a:pPr lvl="1"/>
            <a:r>
              <a:rPr lang="zh-TW" altLang="en-US" b="1" dirty="0" smtClean="0"/>
              <a:t>拒絕意指當事實上該假說為真時，仍有一個很小的機率獲得所觀察到的樣本資訊。</a:t>
            </a:r>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539552" y="1268760"/>
            <a:ext cx="7992000" cy="1547086"/>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3</a:t>
            </a:fld>
            <a:endParaRPr lang="zh-TW"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單尾和雙尾</a:t>
            </a:r>
            <a:r>
              <a:rPr lang="zh-TW" altLang="en-US" dirty="0" smtClean="0"/>
              <a:t>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如下的對立假說：</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是</a:t>
            </a:r>
            <a:r>
              <a:rPr lang="zh-TW" altLang="en-US" b="1" dirty="0" smtClean="0"/>
              <a:t>雙邊的 </a:t>
            </a:r>
            <a:r>
              <a:rPr lang="en-US" altLang="zh-TW" b="1" dirty="0" smtClean="0"/>
              <a:t>(two sided)</a:t>
            </a:r>
            <a:r>
              <a:rPr lang="zh-TW" altLang="en-US" dirty="0" smtClean="0"/>
              <a:t>， 對任意此種假說的檢定稱為</a:t>
            </a:r>
            <a:r>
              <a:rPr lang="zh-TW" altLang="en-US" b="1" dirty="0" smtClean="0"/>
              <a:t>雙尾檢定 </a:t>
            </a:r>
            <a:r>
              <a:rPr lang="en-US" altLang="zh-TW" b="1" dirty="0" smtClean="0"/>
              <a:t>(two-tailed</a:t>
            </a:r>
            <a:r>
              <a:rPr lang="zh-TW" altLang="en-US" b="1" dirty="0" smtClean="0"/>
              <a:t> </a:t>
            </a:r>
            <a:r>
              <a:rPr lang="en-US" altLang="zh-TW" b="1" dirty="0" smtClean="0"/>
              <a:t>test)</a:t>
            </a:r>
            <a:r>
              <a:rPr lang="zh-TW" altLang="en-US" dirty="0" smtClean="0"/>
              <a:t>，這是因為臨界區域在檢定統計量分布的各尾端分成通常有相等機率的兩部分。</a:t>
            </a:r>
            <a:endParaRPr lang="en-US" altLang="zh-TW" dirty="0" smtClean="0"/>
          </a:p>
        </p:txBody>
      </p:sp>
      <p:graphicFrame>
        <p:nvGraphicFramePr>
          <p:cNvPr id="46082" name="Object 2"/>
          <p:cNvGraphicFramePr>
            <a:graphicFrameLocks noChangeAspect="1"/>
          </p:cNvGraphicFramePr>
          <p:nvPr/>
        </p:nvGraphicFramePr>
        <p:xfrm>
          <a:off x="3822700" y="1916832"/>
          <a:ext cx="1498600" cy="838200"/>
        </p:xfrm>
        <a:graphic>
          <a:graphicData uri="http://schemas.openxmlformats.org/presentationml/2006/ole">
            <p:oleObj spid="_x0000_s46082" name="方程式" r:id="rId3" imgW="1498320" imgH="838080" progId="Equation.3">
              <p:embed/>
            </p:oleObj>
          </a:graphicData>
        </a:graphic>
      </p:graphicFrame>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30</a:t>
            </a:fld>
            <a:endParaRPr lang="zh-TW"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虛無和對立假說是如何選取的</a:t>
            </a:r>
            <a:r>
              <a:rPr lang="zh-TW" altLang="en-US" dirty="0" smtClean="0"/>
              <a:t>？</a:t>
            </a:r>
            <a:endParaRPr lang="zh-TW" altLang="en-US" dirty="0"/>
          </a:p>
        </p:txBody>
      </p:sp>
      <p:sp>
        <p:nvSpPr>
          <p:cNvPr id="3" name="內容版面配置區 2"/>
          <p:cNvSpPr>
            <a:spLocks noGrp="1"/>
          </p:cNvSpPr>
          <p:nvPr>
            <p:ph idx="1"/>
          </p:nvPr>
        </p:nvSpPr>
        <p:spPr/>
        <p:txBody>
          <a:bodyPr/>
          <a:lstStyle/>
          <a:p>
            <a:r>
              <a:rPr lang="zh-TW" altLang="en-US" dirty="0" smtClean="0"/>
              <a:t>虛無</a:t>
            </a:r>
            <a:r>
              <a:rPr lang="zh-TW" altLang="en-US" dirty="0" smtClean="0"/>
              <a:t>假說 </a:t>
            </a:r>
            <a:r>
              <a:rPr lang="en-US" altLang="zh-TW" i="1" dirty="0" smtClean="0"/>
              <a:t>H</a:t>
            </a:r>
            <a:r>
              <a:rPr lang="en-US" altLang="zh-TW" baseline="-25000" dirty="0" smtClean="0"/>
              <a:t>0</a:t>
            </a:r>
            <a:r>
              <a:rPr lang="zh-TW" altLang="en-US" dirty="0" smtClean="0"/>
              <a:t> 常以</a:t>
            </a:r>
            <a:r>
              <a:rPr lang="zh-TW" altLang="en-US" dirty="0" smtClean="0">
                <a:effectLst>
                  <a:outerShdw blurRad="38100" dist="38100" dir="2700000" algn="tl">
                    <a:srgbClr val="000000">
                      <a:alpha val="43137"/>
                    </a:srgbClr>
                  </a:outerShdw>
                </a:effectLst>
              </a:rPr>
              <a:t>等號</a:t>
            </a:r>
            <a:r>
              <a:rPr lang="zh-TW" altLang="en-US" dirty="0" smtClean="0"/>
              <a:t> </a:t>
            </a:r>
            <a:r>
              <a:rPr lang="en-US" altLang="zh-TW" dirty="0" smtClean="0"/>
              <a:t>(</a:t>
            </a:r>
            <a:r>
              <a:rPr lang="en-US" altLang="zh-TW" i="1" dirty="0" smtClean="0"/>
              <a:t>equality sign</a:t>
            </a:r>
            <a:r>
              <a:rPr lang="en-US" altLang="zh-TW" dirty="0" smtClean="0"/>
              <a:t>) </a:t>
            </a:r>
            <a:r>
              <a:rPr lang="zh-TW" altLang="en-US" dirty="0" smtClean="0"/>
              <a:t>來陳述。</a:t>
            </a:r>
            <a:endParaRPr lang="en-US" altLang="zh-TW" dirty="0" smtClean="0"/>
          </a:p>
          <a:p>
            <a:r>
              <a:rPr lang="zh-TW" altLang="en-US" dirty="0" smtClean="0"/>
              <a:t>要建立單尾還是雙尾檢定，取決於若是 </a:t>
            </a:r>
            <a:r>
              <a:rPr lang="en-US" altLang="zh-TW" i="1" dirty="0" smtClean="0"/>
              <a:t>H</a:t>
            </a:r>
            <a:r>
              <a:rPr lang="en-US" altLang="zh-TW" baseline="-25000" dirty="0" smtClean="0"/>
              <a:t>0</a:t>
            </a:r>
            <a:r>
              <a:rPr lang="zh-TW" altLang="en-US" dirty="0" smtClean="0"/>
              <a:t> 被拒絕時所下的結論。臨界區域的位置只有當 </a:t>
            </a:r>
            <a:r>
              <a:rPr lang="en-US" altLang="zh-TW" i="1" dirty="0" smtClean="0"/>
              <a:t>H</a:t>
            </a:r>
            <a:r>
              <a:rPr lang="en-US" altLang="zh-TW" baseline="-25000" dirty="0" smtClean="0"/>
              <a:t>1</a:t>
            </a:r>
            <a:r>
              <a:rPr lang="zh-TW" altLang="en-US" dirty="0" smtClean="0"/>
              <a:t> 陳述後才可決定。</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31</a:t>
            </a:fld>
            <a:endParaRPr lang="zh-TW"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6.1</a:t>
            </a:r>
            <a:endParaRPr lang="zh-TW" altLang="en-US" dirty="0"/>
          </a:p>
        </p:txBody>
      </p:sp>
      <p:pic>
        <p:nvPicPr>
          <p:cNvPr id="43011" name="Picture 3"/>
          <p:cNvPicPr>
            <a:picLocks noGrp="1" noChangeAspect="1" noChangeArrowheads="1"/>
          </p:cNvPicPr>
          <p:nvPr>
            <p:ph idx="1"/>
          </p:nvPr>
        </p:nvPicPr>
        <p:blipFill>
          <a:blip r:embed="rId2" cstate="print"/>
          <a:srcRect/>
          <a:stretch>
            <a:fillRect/>
          </a:stretch>
        </p:blipFill>
        <p:spPr bwMode="auto">
          <a:xfrm>
            <a:off x="323850" y="1427648"/>
            <a:ext cx="8496300" cy="849224"/>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b="87193"/>
          <a:stretch>
            <a:fillRect/>
          </a:stretch>
        </p:blipFill>
        <p:spPr bwMode="auto">
          <a:xfrm>
            <a:off x="323850" y="2276872"/>
            <a:ext cx="8568000" cy="432048"/>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14942"/>
          <a:stretch>
            <a:fillRect/>
          </a:stretch>
        </p:blipFill>
        <p:spPr bwMode="auto">
          <a:xfrm>
            <a:off x="323528" y="2852936"/>
            <a:ext cx="8568000" cy="286946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32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6.2</a:t>
            </a:r>
            <a:endParaRPr lang="zh-TW" altLang="en-US" dirty="0"/>
          </a:p>
        </p:txBody>
      </p:sp>
      <p:pic>
        <p:nvPicPr>
          <p:cNvPr id="47107" name="Picture 3"/>
          <p:cNvPicPr>
            <a:picLocks noGrp="1" noChangeAspect="1" noChangeArrowheads="1"/>
          </p:cNvPicPr>
          <p:nvPr>
            <p:ph idx="1"/>
          </p:nvPr>
        </p:nvPicPr>
        <p:blipFill>
          <a:blip r:embed="rId2" cstate="print"/>
          <a:srcRect b="64105"/>
          <a:stretch>
            <a:fillRect/>
          </a:stretch>
        </p:blipFill>
        <p:spPr bwMode="auto">
          <a:xfrm>
            <a:off x="323850" y="1412776"/>
            <a:ext cx="8496300" cy="165618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7456"/>
          <a:stretch>
            <a:fillRect/>
          </a:stretch>
        </p:blipFill>
        <p:spPr bwMode="auto">
          <a:xfrm>
            <a:off x="323528" y="3212976"/>
            <a:ext cx="8496300" cy="2885720"/>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33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6.3</a:t>
            </a:r>
            <a:r>
              <a:rPr lang="zh-TW" altLang="en-US" dirty="0" smtClean="0"/>
              <a:t> 用 </a:t>
            </a:r>
            <a:r>
              <a:rPr lang="en-US" altLang="zh-TW" i="1" dirty="0" smtClean="0"/>
              <a:t>P</a:t>
            </a:r>
            <a:r>
              <a:rPr lang="zh-TW" altLang="en-US" dirty="0" smtClean="0"/>
              <a:t> 值在檢定假說中做決策</a:t>
            </a:r>
            <a:endParaRPr lang="zh-TW" altLang="en-US" dirty="0"/>
          </a:p>
        </p:txBody>
      </p:sp>
      <p:sp>
        <p:nvSpPr>
          <p:cNvPr id="3" name="內容版面配置區 2"/>
          <p:cNvSpPr>
            <a:spLocks noGrp="1"/>
          </p:cNvSpPr>
          <p:nvPr>
            <p:ph idx="1"/>
          </p:nvPr>
        </p:nvSpPr>
        <p:spPr/>
        <p:txBody>
          <a:bodyPr/>
          <a:lstStyle/>
          <a:p>
            <a:r>
              <a:rPr lang="zh-TW" altLang="en-US" b="1" dirty="0" smtClean="0"/>
              <a:t>顯著水準的事先選取</a:t>
            </a:r>
            <a:endParaRPr lang="en-US" altLang="zh-TW" b="1" dirty="0" smtClean="0"/>
          </a:p>
          <a:p>
            <a:pPr lvl="1"/>
            <a:r>
              <a:rPr lang="zh-TW" altLang="en-US" dirty="0" smtClean="0"/>
              <a:t>顯著水準 </a:t>
            </a:r>
            <a:r>
              <a:rPr lang="el-GR" altLang="zh-TW" i="1" dirty="0" smtClean="0"/>
              <a:t>α</a:t>
            </a:r>
            <a:r>
              <a:rPr lang="zh-TW" altLang="en-US" dirty="0" smtClean="0"/>
              <a:t> 事先選取是根源於犯下第一類錯誤的最大風險應該被控制的道理，不過此方法並未顧及到檢定統計量中「接近」臨界區域的值。</a:t>
            </a:r>
            <a:endParaRPr lang="en-US" altLang="zh-TW" dirty="0" smtClean="0"/>
          </a:p>
          <a:p>
            <a:pPr lvl="1"/>
            <a:r>
              <a:rPr lang="zh-TW" altLang="en-US" b="1" i="1" dirty="0" smtClean="0"/>
              <a:t> </a:t>
            </a:r>
            <a:r>
              <a:rPr lang="en-US" altLang="zh-TW" b="1" i="1" dirty="0" smtClean="0"/>
              <a:t>P </a:t>
            </a:r>
            <a:r>
              <a:rPr lang="zh-TW" altLang="en-US" b="1" dirty="0" smtClean="0"/>
              <a:t>值的方法已被應用統計學的使用者廣為採用。</a:t>
            </a:r>
            <a:r>
              <a:rPr lang="zh-TW" altLang="en-US" dirty="0" smtClean="0"/>
              <a:t>此方法設計來在只是「拒絕」或「勿拒絕」的結論間提供使用者另一個選項 </a:t>
            </a:r>
            <a:r>
              <a:rPr lang="en-US" altLang="zh-TW" dirty="0" smtClean="0"/>
              <a:t>(</a:t>
            </a:r>
            <a:r>
              <a:rPr lang="zh-TW" altLang="en-US" dirty="0" smtClean="0"/>
              <a:t>以機率表示</a:t>
            </a:r>
            <a:r>
              <a:rPr lang="en-US" altLang="zh-TW" dirty="0" smtClean="0"/>
              <a:t>)</a:t>
            </a:r>
            <a:r>
              <a:rPr lang="zh-TW" altLang="en-US" dirty="0" smtClean="0"/>
              <a:t>。</a:t>
            </a:r>
            <a:endParaRPr lang="en-US" altLang="zh-TW" dirty="0" smtClean="0"/>
          </a:p>
          <a:p>
            <a:pPr lvl="1"/>
            <a:r>
              <a:rPr lang="zh-TW" altLang="en-US" dirty="0" smtClean="0"/>
              <a:t>當 </a:t>
            </a:r>
            <a:r>
              <a:rPr lang="en-US" altLang="zh-TW" i="1" dirty="0" smtClean="0"/>
              <a:t>z </a:t>
            </a:r>
            <a:r>
              <a:rPr lang="zh-TW" altLang="en-US" dirty="0" smtClean="0"/>
              <a:t>值</a:t>
            </a:r>
            <a:r>
              <a:rPr lang="zh-TW" altLang="en-US" dirty="0" smtClean="0">
                <a:effectLst>
                  <a:outerShdw blurRad="38100" dist="38100" dir="2700000" algn="tl">
                    <a:srgbClr val="000000">
                      <a:alpha val="43137"/>
                    </a:srgbClr>
                  </a:outerShdw>
                </a:effectLst>
              </a:rPr>
              <a:t>落入一般臨界區域</a:t>
            </a:r>
            <a:r>
              <a:rPr lang="zh-TW" altLang="en-US" dirty="0" smtClean="0"/>
              <a:t>時， </a:t>
            </a:r>
            <a:r>
              <a:rPr lang="en-US" altLang="zh-TW" i="1" dirty="0" smtClean="0"/>
              <a:t>P</a:t>
            </a:r>
            <a:r>
              <a:rPr lang="en-US" altLang="zh-TW" dirty="0" smtClean="0"/>
              <a:t> </a:t>
            </a:r>
            <a:r>
              <a:rPr lang="zh-TW" altLang="en-US" dirty="0" smtClean="0"/>
              <a:t>值的計算也提供使用者重要資訊。</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34</a:t>
            </a:fld>
            <a:endParaRPr lang="zh-TW"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用 </a:t>
            </a:r>
            <a:r>
              <a:rPr lang="en-US" altLang="zh-TW" i="1" dirty="0" smtClean="0"/>
              <a:t>P</a:t>
            </a:r>
            <a:r>
              <a:rPr lang="zh-TW" altLang="en-US" dirty="0" smtClean="0"/>
              <a:t> 值在檢定假說中做決策</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 </a:t>
            </a:r>
            <a:r>
              <a:rPr lang="en-US" altLang="zh-TW" b="1" i="1" dirty="0" smtClean="0"/>
              <a:t>P</a:t>
            </a:r>
            <a:r>
              <a:rPr lang="zh-TW" altLang="en-US" b="1" dirty="0" smtClean="0"/>
              <a:t> 值的一個圖形展示</a:t>
            </a:r>
            <a:endParaRPr lang="en-US" altLang="zh-TW" b="1" dirty="0" smtClean="0"/>
          </a:p>
          <a:p>
            <a:pPr lvl="1"/>
            <a:r>
              <a:rPr lang="zh-TW" altLang="en-US" dirty="0" smtClean="0"/>
              <a:t>令圖</a:t>
            </a:r>
            <a:r>
              <a:rPr lang="en-US" altLang="zh-TW" dirty="0" smtClean="0"/>
              <a:t>6.8 </a:t>
            </a:r>
            <a:r>
              <a:rPr lang="zh-TW" altLang="en-US" dirty="0" smtClean="0"/>
              <a:t>代表資料的點圖；資料被置於虛無假說所述的分布上。讓我們假設資料“</a:t>
            </a:r>
            <a:r>
              <a:rPr lang="en-US" altLang="zh-TW" dirty="0" smtClean="0"/>
              <a:t>×</a:t>
            </a:r>
            <a:r>
              <a:rPr lang="zh-TW" altLang="en-US" dirty="0" smtClean="0"/>
              <a:t> ”代表塗料</a:t>
            </a:r>
            <a:r>
              <a:rPr lang="en-US" altLang="zh-TW" dirty="0" smtClean="0"/>
              <a:t>1</a:t>
            </a:r>
            <a:r>
              <a:rPr lang="zh-TW" altLang="en-US" dirty="0" smtClean="0"/>
              <a:t>，而資料“○”代表塗料</a:t>
            </a:r>
            <a:r>
              <a:rPr lang="en-US" altLang="zh-TW" dirty="0" smtClean="0"/>
              <a:t>2</a:t>
            </a:r>
            <a:r>
              <a:rPr lang="zh-TW" altLang="en-US" dirty="0" smtClean="0"/>
              <a:t>。</a:t>
            </a:r>
            <a:endParaRPr lang="en-US" altLang="zh-TW" dirty="0" smtClean="0"/>
          </a:p>
          <a:p>
            <a:pPr lvl="1"/>
            <a:r>
              <a:rPr lang="zh-TW" altLang="en-US" b="1" i="1" dirty="0" smtClean="0"/>
              <a:t> </a:t>
            </a:r>
            <a:r>
              <a:rPr lang="en-US" altLang="zh-TW" b="1" i="1" dirty="0" smtClean="0"/>
              <a:t>P </a:t>
            </a:r>
            <a:r>
              <a:rPr lang="zh-TW" altLang="en-US" b="1" dirty="0" smtClean="0"/>
              <a:t>值可視為只不過是在已知兩個樣本均來自於相同分布下，獲得這些資料的機率</a:t>
            </a:r>
            <a:r>
              <a:rPr lang="zh-TW" altLang="en-US" dirty="0" smtClean="0"/>
              <a:t>。顯然地，這個機率相當小，比方說是 </a:t>
            </a:r>
            <a:r>
              <a:rPr lang="en-US" altLang="zh-TW" dirty="0" smtClean="0"/>
              <a:t>0.00000001 ! </a:t>
            </a:r>
            <a:r>
              <a:rPr lang="zh-TW" altLang="en-US" dirty="0" smtClean="0"/>
              <a:t>因此，小的 </a:t>
            </a:r>
            <a:r>
              <a:rPr lang="en-US" altLang="zh-TW" i="1" dirty="0" smtClean="0"/>
              <a:t>P </a:t>
            </a:r>
            <a:r>
              <a:rPr lang="zh-TW" altLang="en-US" dirty="0" smtClean="0"/>
              <a:t>值明顯推翻 </a:t>
            </a:r>
            <a:r>
              <a:rPr lang="en-US" altLang="zh-TW" i="1" dirty="0" smtClean="0"/>
              <a:t>H</a:t>
            </a:r>
            <a:r>
              <a:rPr lang="en-US" altLang="zh-TW" baseline="-25000" dirty="0" smtClean="0"/>
              <a:t>0</a:t>
            </a:r>
            <a:r>
              <a:rPr lang="zh-TW" altLang="en-US" dirty="0" smtClean="0"/>
              <a:t>，而結論是母體平均值顯著不同。</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35</a:t>
            </a:fld>
            <a:endParaRPr lang="zh-TW"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smtClean="0"/>
              <a:t>P</a:t>
            </a:r>
            <a:r>
              <a:rPr lang="zh-TW" altLang="en-US" dirty="0" smtClean="0"/>
              <a:t> 值的一個圖形展示</a:t>
            </a:r>
            <a:r>
              <a:rPr lang="en-US" altLang="zh-TW" dirty="0" smtClean="0"/>
              <a:t>(</a:t>
            </a:r>
            <a:r>
              <a:rPr lang="zh-TW" altLang="en-US" dirty="0" smtClean="0"/>
              <a:t>續</a:t>
            </a:r>
            <a:r>
              <a:rPr lang="en-US" altLang="zh-TW" dirty="0" smtClean="0"/>
              <a:t>)</a:t>
            </a:r>
            <a:endParaRPr lang="zh-TW" altLang="en-US" dirty="0"/>
          </a:p>
        </p:txBody>
      </p:sp>
      <p:pic>
        <p:nvPicPr>
          <p:cNvPr id="48130" name="Picture 2"/>
          <p:cNvPicPr>
            <a:picLocks noGrp="1" noChangeAspect="1" noChangeArrowheads="1"/>
          </p:cNvPicPr>
          <p:nvPr>
            <p:ph idx="1"/>
          </p:nvPr>
        </p:nvPicPr>
        <p:blipFill>
          <a:blip r:embed="rId2" cstate="print"/>
          <a:srcRect/>
          <a:stretch>
            <a:fillRect/>
          </a:stretch>
        </p:blipFill>
        <p:spPr bwMode="auto">
          <a:xfrm>
            <a:off x="1763688" y="1704009"/>
            <a:ext cx="5544294" cy="2733103"/>
          </a:xfrm>
          <a:prstGeom prst="rect">
            <a:avLst/>
          </a:prstGeom>
          <a:noFill/>
          <a:ln w="9525">
            <a:noFill/>
            <a:miter lim="800000"/>
            <a:headEnd/>
            <a:tailEnd/>
          </a:ln>
        </p:spPr>
      </p:pic>
      <p:pic>
        <p:nvPicPr>
          <p:cNvPr id="48131" name="Picture 3"/>
          <p:cNvPicPr>
            <a:picLocks noChangeAspect="1" noChangeArrowheads="1"/>
          </p:cNvPicPr>
          <p:nvPr/>
        </p:nvPicPr>
        <p:blipFill>
          <a:blip r:embed="rId3" cstate="print"/>
          <a:srcRect/>
          <a:stretch>
            <a:fillRect/>
          </a:stretch>
        </p:blipFill>
        <p:spPr bwMode="auto">
          <a:xfrm>
            <a:off x="539552" y="4869160"/>
            <a:ext cx="7992000" cy="1187844"/>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36</a:t>
            </a:fld>
            <a:endParaRPr lang="zh-TW"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i="1" dirty="0" smtClean="0"/>
              <a:t>P </a:t>
            </a:r>
            <a:r>
              <a:rPr lang="zh-TW" altLang="en-US" dirty="0" smtClean="0"/>
              <a:t>值的使用與經典的假說檢定之間有何差異</a:t>
            </a:r>
            <a:r>
              <a:rPr lang="zh-TW" altLang="en-US" dirty="0" smtClean="0"/>
              <a:t>？</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b="42914"/>
          <a:stretch>
            <a:fillRect/>
          </a:stretch>
        </p:blipFill>
        <p:spPr bwMode="auto">
          <a:xfrm>
            <a:off x="323527" y="1268760"/>
            <a:ext cx="8555103" cy="2628274"/>
          </a:xfrm>
          <a:prstGeom prst="rect">
            <a:avLst/>
          </a:prstGeom>
          <a:noFill/>
          <a:ln w="9525">
            <a:noFill/>
            <a:miter lim="800000"/>
            <a:headEnd/>
            <a:tailEnd/>
          </a:ln>
          <a:effectLst/>
        </p:spPr>
      </p:pic>
      <p:grpSp>
        <p:nvGrpSpPr>
          <p:cNvPr id="5" name="群組 4"/>
          <p:cNvGrpSpPr/>
          <p:nvPr/>
        </p:nvGrpSpPr>
        <p:grpSpPr>
          <a:xfrm>
            <a:off x="323528" y="4005064"/>
            <a:ext cx="8352928" cy="2304256"/>
            <a:chOff x="323528" y="4221088"/>
            <a:chExt cx="8496622" cy="2152588"/>
          </a:xfrm>
        </p:grpSpPr>
        <p:pic>
          <p:nvPicPr>
            <p:cNvPr id="6" name="Picture 2"/>
            <p:cNvPicPr>
              <a:picLocks noChangeAspect="1" noChangeArrowheads="1"/>
            </p:cNvPicPr>
            <p:nvPr/>
          </p:nvPicPr>
          <p:blipFill>
            <a:blip r:embed="rId2" cstate="print"/>
            <a:srcRect t="64568"/>
            <a:stretch>
              <a:fillRect/>
            </a:stretch>
          </p:blipFill>
          <p:spPr bwMode="auto">
            <a:xfrm>
              <a:off x="323528" y="4221088"/>
              <a:ext cx="8496300" cy="1620093"/>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323850" y="5877272"/>
              <a:ext cx="8496300" cy="496404"/>
            </a:xfrm>
            <a:prstGeom prst="rect">
              <a:avLst/>
            </a:prstGeom>
            <a:noFill/>
            <a:ln w="9525">
              <a:noFill/>
              <a:miter lim="800000"/>
              <a:headEnd/>
              <a:tailEnd/>
            </a:ln>
            <a:effectLst/>
          </p:spPr>
        </p:pic>
      </p:grpSp>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37</a:t>
            </a:fld>
            <a:endParaRPr lang="zh-TW"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800" dirty="0" smtClean="0"/>
              <a:t>6.4</a:t>
            </a:r>
            <a:r>
              <a:rPr lang="zh-TW" altLang="en-US" sz="3800" dirty="0" smtClean="0"/>
              <a:t> 單一樣本：有關單一平均值的檢定</a:t>
            </a:r>
            <a:endParaRPr lang="zh-TW" altLang="en-US" sz="3800" dirty="0"/>
          </a:p>
        </p:txBody>
      </p:sp>
      <p:sp>
        <p:nvSpPr>
          <p:cNvPr id="8" name="內容版面配置區 7"/>
          <p:cNvSpPr>
            <a:spLocks noGrp="1"/>
          </p:cNvSpPr>
          <p:nvPr>
            <p:ph idx="1"/>
          </p:nvPr>
        </p:nvSpPr>
        <p:spPr/>
        <p:txBody>
          <a:bodyPr/>
          <a:lstStyle/>
          <a:p>
            <a:r>
              <a:rPr lang="zh-TW" altLang="en-US" b="1" dirty="0" smtClean="0"/>
              <a:t>對單一平均值的檢定 </a:t>
            </a:r>
            <a:r>
              <a:rPr lang="en-US" altLang="zh-TW" b="1" dirty="0" smtClean="0"/>
              <a:t>(</a:t>
            </a:r>
            <a:r>
              <a:rPr lang="zh-TW" altLang="en-US" b="1" dirty="0" smtClean="0"/>
              <a:t>已知變異數</a:t>
            </a:r>
            <a:r>
              <a:rPr lang="en-US" altLang="zh-TW" b="1" dirty="0" smtClean="0"/>
              <a:t>)</a:t>
            </a:r>
            <a:endParaRPr lang="zh-TW" altLang="en-US" b="1" dirty="0" smtClean="0"/>
          </a:p>
          <a:p>
            <a:pPr lvl="1"/>
            <a:r>
              <a:rPr lang="zh-TW" altLang="en-US" dirty="0" smtClean="0"/>
              <a:t>考慮假說</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適當的檢定統計量應該以隨機變數    為基礎。</a:t>
            </a:r>
            <a:endParaRPr lang="en-US" altLang="zh-TW" dirty="0" smtClean="0"/>
          </a:p>
          <a:p>
            <a:pPr lvl="1"/>
            <a:r>
              <a:rPr lang="zh-TW" altLang="en-US" dirty="0" smtClean="0"/>
              <a:t>對相對夠大的樣本大小而言，    近似於有平均值</a:t>
            </a:r>
            <a:r>
              <a:rPr lang="en-US" altLang="zh-TW" dirty="0" smtClean="0"/>
              <a:t/>
            </a:r>
            <a:br>
              <a:rPr lang="en-US" altLang="zh-TW" dirty="0" smtClean="0"/>
            </a:br>
            <a:r>
              <a:rPr lang="zh-TW" altLang="en-US" dirty="0" smtClean="0"/>
              <a:t> </a:t>
            </a:r>
            <a:r>
              <a:rPr lang="el-GR" altLang="zh-TW" i="1" dirty="0" smtClean="0"/>
              <a:t>μ</a:t>
            </a:r>
            <a:r>
              <a:rPr lang="zh-TW" altLang="en-US" dirty="0" smtClean="0"/>
              <a:t> 及變異數         的常態分布。所以，           及</a:t>
            </a:r>
            <a:r>
              <a:rPr lang="en-US" altLang="zh-TW" dirty="0" smtClean="0"/>
              <a:t/>
            </a:r>
            <a:br>
              <a:rPr lang="en-US" altLang="zh-TW" dirty="0" smtClean="0"/>
            </a:br>
            <a:r>
              <a:rPr lang="zh-TW" altLang="en-US" dirty="0" smtClean="0"/>
              <a:t>                。</a:t>
            </a:r>
            <a:endParaRPr lang="zh-TW" altLang="en-US" dirty="0"/>
          </a:p>
        </p:txBody>
      </p:sp>
      <p:graphicFrame>
        <p:nvGraphicFramePr>
          <p:cNvPr id="49155" name="Object 3"/>
          <p:cNvGraphicFramePr>
            <a:graphicFrameLocks noChangeAspect="1"/>
          </p:cNvGraphicFramePr>
          <p:nvPr/>
        </p:nvGraphicFramePr>
        <p:xfrm>
          <a:off x="3803650" y="2132856"/>
          <a:ext cx="1536700" cy="838200"/>
        </p:xfrm>
        <a:graphic>
          <a:graphicData uri="http://schemas.openxmlformats.org/presentationml/2006/ole">
            <p:oleObj spid="_x0000_s49155" name="方程式" r:id="rId3" imgW="1536480" imgH="838080" progId="Equation.3">
              <p:embed/>
            </p:oleObj>
          </a:graphicData>
        </a:graphic>
      </p:graphicFrame>
      <p:graphicFrame>
        <p:nvGraphicFramePr>
          <p:cNvPr id="10" name="物件 9"/>
          <p:cNvGraphicFramePr>
            <a:graphicFrameLocks noChangeAspect="1"/>
          </p:cNvGraphicFramePr>
          <p:nvPr/>
        </p:nvGraphicFramePr>
        <p:xfrm>
          <a:off x="6571456" y="3212976"/>
          <a:ext cx="304800" cy="292100"/>
        </p:xfrm>
        <a:graphic>
          <a:graphicData uri="http://schemas.openxmlformats.org/presentationml/2006/ole">
            <p:oleObj spid="_x0000_s49156" name="方程式" r:id="rId4" imgW="304560" imgH="291960" progId="Equation.3">
              <p:embed/>
            </p:oleObj>
          </a:graphicData>
        </a:graphic>
      </p:graphicFrame>
      <p:graphicFrame>
        <p:nvGraphicFramePr>
          <p:cNvPr id="49157" name="Object 5"/>
          <p:cNvGraphicFramePr>
            <a:graphicFrameLocks noChangeAspect="1"/>
          </p:cNvGraphicFramePr>
          <p:nvPr/>
        </p:nvGraphicFramePr>
        <p:xfrm>
          <a:off x="5796136" y="3717032"/>
          <a:ext cx="304800" cy="292100"/>
        </p:xfrm>
        <a:graphic>
          <a:graphicData uri="http://schemas.openxmlformats.org/presentationml/2006/ole">
            <p:oleObj spid="_x0000_s49157" name="方程式" r:id="rId5" imgW="304560" imgH="291960" progId="Equation.3">
              <p:embed/>
            </p:oleObj>
          </a:graphicData>
        </a:graphic>
      </p:graphicFrame>
      <p:graphicFrame>
        <p:nvGraphicFramePr>
          <p:cNvPr id="12" name="物件 11"/>
          <p:cNvGraphicFramePr>
            <a:graphicFrameLocks noChangeAspect="1"/>
          </p:cNvGraphicFramePr>
          <p:nvPr/>
        </p:nvGraphicFramePr>
        <p:xfrm>
          <a:off x="2987675" y="4113213"/>
          <a:ext cx="647700" cy="406400"/>
        </p:xfrm>
        <a:graphic>
          <a:graphicData uri="http://schemas.openxmlformats.org/presentationml/2006/ole">
            <p:oleObj spid="_x0000_s49158" name="方程式" r:id="rId6" imgW="647640" imgH="406080" progId="Equation.3">
              <p:embed/>
            </p:oleObj>
          </a:graphicData>
        </a:graphic>
      </p:graphicFrame>
      <p:graphicFrame>
        <p:nvGraphicFramePr>
          <p:cNvPr id="49159" name="Object 7"/>
          <p:cNvGraphicFramePr>
            <a:graphicFrameLocks noChangeAspect="1"/>
          </p:cNvGraphicFramePr>
          <p:nvPr/>
        </p:nvGraphicFramePr>
        <p:xfrm>
          <a:off x="6957268" y="4149080"/>
          <a:ext cx="927100" cy="368300"/>
        </p:xfrm>
        <a:graphic>
          <a:graphicData uri="http://schemas.openxmlformats.org/presentationml/2006/ole">
            <p:oleObj spid="_x0000_s49159" name="方程式" r:id="rId7" imgW="927000" imgH="368280" progId="Equation.3">
              <p:embed/>
            </p:oleObj>
          </a:graphicData>
        </a:graphic>
      </p:graphicFrame>
      <p:graphicFrame>
        <p:nvGraphicFramePr>
          <p:cNvPr id="49160" name="Object 8"/>
          <p:cNvGraphicFramePr>
            <a:graphicFrameLocks noChangeAspect="1"/>
          </p:cNvGraphicFramePr>
          <p:nvPr/>
        </p:nvGraphicFramePr>
        <p:xfrm>
          <a:off x="1187624" y="4534768"/>
          <a:ext cx="1346200" cy="406400"/>
        </p:xfrm>
        <a:graphic>
          <a:graphicData uri="http://schemas.openxmlformats.org/presentationml/2006/ole">
            <p:oleObj spid="_x0000_s49160" name="方程式" r:id="rId8" imgW="1346040" imgH="406080" progId="Equation.3">
              <p:embed/>
            </p:oleObj>
          </a:graphicData>
        </a:graphic>
      </p:graphicFrame>
      <p:sp>
        <p:nvSpPr>
          <p:cNvPr id="11" name="日期版面配置區 10"/>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3" name="投影片編號版面配置區 12"/>
          <p:cNvSpPr>
            <a:spLocks noGrp="1"/>
          </p:cNvSpPr>
          <p:nvPr>
            <p:ph type="sldNum" sz="quarter" idx="12"/>
          </p:nvPr>
        </p:nvSpPr>
        <p:spPr/>
        <p:txBody>
          <a:bodyPr/>
          <a:lstStyle/>
          <a:p>
            <a:fld id="{4ED57DA5-3079-4B49-823B-EE503FF95CF7}" type="slidenum">
              <a:rPr lang="zh-TW" altLang="en-US" smtClean="0"/>
              <a:pPr/>
              <a:t>38</a:t>
            </a:fld>
            <a:endParaRPr lang="zh-TW" alt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 </a:t>
            </a:r>
            <a:r>
              <a:rPr lang="zh-TW" altLang="en-US" dirty="0" smtClean="0"/>
              <a:t>    的標準化</a:t>
            </a:r>
            <a:endParaRPr lang="zh-TW" altLang="en-US" dirty="0"/>
          </a:p>
        </p:txBody>
      </p:sp>
      <p:sp>
        <p:nvSpPr>
          <p:cNvPr id="5" name="內容版面配置區 4"/>
          <p:cNvSpPr>
            <a:spLocks noGrp="1"/>
          </p:cNvSpPr>
          <p:nvPr>
            <p:ph idx="1"/>
          </p:nvPr>
        </p:nvSpPr>
        <p:spPr>
          <a:xfrm>
            <a:off x="323528" y="1124744"/>
            <a:ext cx="8496944" cy="5112568"/>
          </a:xfrm>
        </p:spPr>
        <p:txBody>
          <a:bodyPr/>
          <a:lstStyle/>
          <a:p>
            <a:r>
              <a:rPr lang="zh-TW" altLang="en-US" sz="2900" dirty="0" smtClean="0"/>
              <a:t>將    </a:t>
            </a:r>
            <a:r>
              <a:rPr lang="zh-TW" altLang="en-US" sz="2900" dirty="0" smtClean="0"/>
              <a:t>標準化並正式引入</a:t>
            </a:r>
            <a:r>
              <a:rPr lang="zh-TW" altLang="en-US" sz="2900" b="1" dirty="0" smtClean="0"/>
              <a:t>標準常態 </a:t>
            </a:r>
            <a:r>
              <a:rPr lang="en-US" altLang="zh-TW" sz="2900" b="1" dirty="0" smtClean="0"/>
              <a:t>(standard normal) </a:t>
            </a:r>
            <a:r>
              <a:rPr lang="zh-TW" altLang="en-US" sz="2900" dirty="0" smtClean="0"/>
              <a:t>隨機變數 </a:t>
            </a:r>
            <a:r>
              <a:rPr lang="en-US" altLang="zh-TW" sz="2900" i="1" dirty="0" smtClean="0"/>
              <a:t>Z</a:t>
            </a:r>
            <a:br>
              <a:rPr lang="en-US" altLang="zh-TW" sz="2900" i="1" dirty="0" smtClean="0"/>
            </a:br>
            <a:r>
              <a:rPr lang="en-US" altLang="zh-TW" sz="2900" i="1" dirty="0" smtClean="0"/>
              <a:t/>
            </a:r>
            <a:br>
              <a:rPr lang="en-US" altLang="zh-TW" sz="2900" i="1" dirty="0" smtClean="0"/>
            </a:br>
            <a:r>
              <a:rPr lang="en-US" altLang="zh-TW" sz="2900" i="1" dirty="0" smtClean="0"/>
              <a:t/>
            </a:r>
            <a:br>
              <a:rPr lang="en-US" altLang="zh-TW" sz="2900" i="1" dirty="0" smtClean="0"/>
            </a:br>
            <a:r>
              <a:rPr lang="zh-TW" altLang="en-US" sz="2900" dirty="0" smtClean="0">
                <a:effectLst>
                  <a:outerShdw blurRad="38100" dist="38100" dir="2700000" algn="tl">
                    <a:srgbClr val="000000">
                      <a:alpha val="43137"/>
                    </a:srgbClr>
                  </a:outerShdw>
                </a:effectLst>
              </a:rPr>
              <a:t>在 </a:t>
            </a:r>
            <a:r>
              <a:rPr lang="en-US" altLang="zh-TW" sz="2900" i="1" dirty="0" smtClean="0">
                <a:effectLst>
                  <a:outerShdw blurRad="38100" dist="38100" dir="2700000" algn="tl">
                    <a:srgbClr val="000000">
                      <a:alpha val="43137"/>
                    </a:srgbClr>
                  </a:outerShdw>
                </a:effectLst>
              </a:rPr>
              <a:t>H</a:t>
            </a:r>
            <a:r>
              <a:rPr lang="en-US" altLang="zh-TW" sz="2900" baseline="-25000" dirty="0" smtClean="0">
                <a:effectLst>
                  <a:outerShdw blurRad="38100" dist="38100" dir="2700000" algn="tl">
                    <a:srgbClr val="000000">
                      <a:alpha val="43137"/>
                    </a:srgbClr>
                  </a:outerShdw>
                </a:effectLst>
              </a:rPr>
              <a:t>0</a:t>
            </a:r>
            <a:r>
              <a:rPr lang="zh-TW" altLang="en-US" sz="2900" dirty="0" smtClean="0">
                <a:effectLst>
                  <a:outerShdw blurRad="38100" dist="38100" dir="2700000" algn="tl">
                    <a:srgbClr val="000000">
                      <a:alpha val="43137"/>
                    </a:srgbClr>
                  </a:outerShdw>
                </a:effectLst>
              </a:rPr>
              <a:t> 下</a:t>
            </a:r>
            <a:r>
              <a:rPr lang="zh-TW" altLang="en-US" sz="2900" dirty="0" smtClean="0"/>
              <a:t>，中央極限定理說到             </a:t>
            </a:r>
            <a:r>
              <a:rPr lang="zh-TW" altLang="en-US" sz="2900" dirty="0" smtClean="0"/>
              <a:t>且 </a:t>
            </a:r>
            <a:r>
              <a:rPr lang="en-US" altLang="zh-TW" sz="2900" dirty="0" smtClean="0"/>
              <a:t/>
            </a:r>
            <a:br>
              <a:rPr lang="en-US" altLang="zh-TW" sz="2900" dirty="0" smtClean="0"/>
            </a:br>
            <a:r>
              <a:rPr lang="zh-TW" altLang="en-US" sz="2900" dirty="0" smtClean="0"/>
              <a:t>遵循             的分布，因此 </a:t>
            </a:r>
            <a:r>
              <a:rPr lang="en-US" altLang="zh-TW" sz="2900" i="1" dirty="0" smtClean="0"/>
              <a:t>Z </a:t>
            </a:r>
            <a:r>
              <a:rPr lang="zh-TW" altLang="en-US" sz="2900" dirty="0" smtClean="0"/>
              <a:t>會落入臨界值         和</a:t>
            </a:r>
            <a:r>
              <a:rPr lang="en-US" altLang="zh-TW" sz="2900" dirty="0" smtClean="0"/>
              <a:t/>
            </a:r>
            <a:br>
              <a:rPr lang="en-US" altLang="zh-TW" sz="2900" dirty="0" smtClean="0"/>
            </a:br>
            <a:r>
              <a:rPr lang="zh-TW" altLang="en-US" sz="2900" dirty="0" smtClean="0"/>
              <a:t>       之間，且其機率為        。</a:t>
            </a: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zh-TW" altLang="en-US" sz="2900" dirty="0" smtClean="0"/>
              <a:t>形式上，臨界區域是設計來控制 ，即第一類錯誤的機率。</a:t>
            </a:r>
            <a:endParaRPr lang="zh-TW" altLang="en-US" dirty="0"/>
          </a:p>
        </p:txBody>
      </p:sp>
      <p:graphicFrame>
        <p:nvGraphicFramePr>
          <p:cNvPr id="50180" name="Object 4"/>
          <p:cNvGraphicFramePr>
            <a:graphicFrameLocks noChangeAspect="1"/>
          </p:cNvGraphicFramePr>
          <p:nvPr/>
        </p:nvGraphicFramePr>
        <p:xfrm>
          <a:off x="539552" y="308547"/>
          <a:ext cx="504056" cy="439017"/>
        </p:xfrm>
        <a:graphic>
          <a:graphicData uri="http://schemas.openxmlformats.org/presentationml/2006/ole">
            <p:oleObj spid="_x0000_s50180" name="方程式" r:id="rId3" imgW="393480" imgH="342720" progId="Equation.3">
              <p:embed/>
            </p:oleObj>
          </a:graphicData>
        </a:graphic>
      </p:graphicFrame>
      <p:graphicFrame>
        <p:nvGraphicFramePr>
          <p:cNvPr id="50181" name="Object 5"/>
          <p:cNvGraphicFramePr>
            <a:graphicFrameLocks noChangeAspect="1"/>
          </p:cNvGraphicFramePr>
          <p:nvPr/>
        </p:nvGraphicFramePr>
        <p:xfrm>
          <a:off x="1115616" y="1268760"/>
          <a:ext cx="304800" cy="292100"/>
        </p:xfrm>
        <a:graphic>
          <a:graphicData uri="http://schemas.openxmlformats.org/presentationml/2006/ole">
            <p:oleObj spid="_x0000_s50181" name="方程式" r:id="rId4" imgW="304560" imgH="291960" progId="Equation.3">
              <p:embed/>
            </p:oleObj>
          </a:graphicData>
        </a:graphic>
      </p:graphicFrame>
      <p:graphicFrame>
        <p:nvGraphicFramePr>
          <p:cNvPr id="9" name="物件 8"/>
          <p:cNvGraphicFramePr>
            <a:graphicFrameLocks noChangeAspect="1"/>
          </p:cNvGraphicFramePr>
          <p:nvPr/>
        </p:nvGraphicFramePr>
        <p:xfrm>
          <a:off x="3275856" y="2132856"/>
          <a:ext cx="1308100" cy="787400"/>
        </p:xfrm>
        <a:graphic>
          <a:graphicData uri="http://schemas.openxmlformats.org/presentationml/2006/ole">
            <p:oleObj spid="_x0000_s50182" name="方程式" r:id="rId5" imgW="1307880" imgH="787320" progId="Equation.3">
              <p:embed/>
            </p:oleObj>
          </a:graphicData>
        </a:graphic>
      </p:graphicFrame>
      <p:graphicFrame>
        <p:nvGraphicFramePr>
          <p:cNvPr id="50183" name="Object 7"/>
          <p:cNvGraphicFramePr>
            <a:graphicFrameLocks noChangeAspect="1"/>
          </p:cNvGraphicFramePr>
          <p:nvPr/>
        </p:nvGraphicFramePr>
        <p:xfrm>
          <a:off x="5508104" y="2996952"/>
          <a:ext cx="1003300" cy="393700"/>
        </p:xfrm>
        <a:graphic>
          <a:graphicData uri="http://schemas.openxmlformats.org/presentationml/2006/ole">
            <p:oleObj spid="_x0000_s50183" name="方程式" r:id="rId6" imgW="1002960" imgH="393480" progId="Equation.3">
              <p:embed/>
            </p:oleObj>
          </a:graphicData>
        </a:graphic>
      </p:graphicFrame>
      <p:graphicFrame>
        <p:nvGraphicFramePr>
          <p:cNvPr id="11" name="物件 10"/>
          <p:cNvGraphicFramePr>
            <a:graphicFrameLocks noChangeAspect="1"/>
          </p:cNvGraphicFramePr>
          <p:nvPr/>
        </p:nvGraphicFramePr>
        <p:xfrm>
          <a:off x="6948264" y="3022600"/>
          <a:ext cx="1841500" cy="406400"/>
        </p:xfrm>
        <a:graphic>
          <a:graphicData uri="http://schemas.openxmlformats.org/presentationml/2006/ole">
            <p:oleObj spid="_x0000_s50184" name="方程式" r:id="rId7" imgW="1841400" imgH="406080" progId="Equation.3">
              <p:embed/>
            </p:oleObj>
          </a:graphicData>
        </a:graphic>
      </p:graphicFrame>
      <p:graphicFrame>
        <p:nvGraphicFramePr>
          <p:cNvPr id="50185" name="Object 9"/>
          <p:cNvGraphicFramePr>
            <a:graphicFrameLocks noChangeAspect="1"/>
          </p:cNvGraphicFramePr>
          <p:nvPr/>
        </p:nvGraphicFramePr>
        <p:xfrm>
          <a:off x="1560984" y="3446140"/>
          <a:ext cx="1066800" cy="342900"/>
        </p:xfrm>
        <a:graphic>
          <a:graphicData uri="http://schemas.openxmlformats.org/presentationml/2006/ole">
            <p:oleObj spid="_x0000_s50185" name="方程式" r:id="rId8" imgW="1066680" imgH="342720" progId="Equation.3">
              <p:embed/>
            </p:oleObj>
          </a:graphicData>
        </a:graphic>
      </p:graphicFrame>
      <p:graphicFrame>
        <p:nvGraphicFramePr>
          <p:cNvPr id="13" name="物件 12"/>
          <p:cNvGraphicFramePr>
            <a:graphicFrameLocks noChangeAspect="1"/>
          </p:cNvGraphicFramePr>
          <p:nvPr/>
        </p:nvGraphicFramePr>
        <p:xfrm>
          <a:off x="7605216" y="3429000"/>
          <a:ext cx="711200" cy="381000"/>
        </p:xfrm>
        <a:graphic>
          <a:graphicData uri="http://schemas.openxmlformats.org/presentationml/2006/ole">
            <p:oleObj spid="_x0000_s50186" name="方程式" r:id="rId9" imgW="711000" imgH="380880" progId="Equation.3">
              <p:embed/>
            </p:oleObj>
          </a:graphicData>
        </a:graphic>
      </p:graphicFrame>
      <p:graphicFrame>
        <p:nvGraphicFramePr>
          <p:cNvPr id="50187" name="Object 11"/>
          <p:cNvGraphicFramePr>
            <a:graphicFrameLocks noChangeAspect="1"/>
          </p:cNvGraphicFramePr>
          <p:nvPr/>
        </p:nvGraphicFramePr>
        <p:xfrm>
          <a:off x="755576" y="3861048"/>
          <a:ext cx="495300" cy="381000"/>
        </p:xfrm>
        <a:graphic>
          <a:graphicData uri="http://schemas.openxmlformats.org/presentationml/2006/ole">
            <p:oleObj spid="_x0000_s50187" name="方程式" r:id="rId10" imgW="495000" imgH="380880" progId="Equation.3">
              <p:embed/>
            </p:oleObj>
          </a:graphicData>
        </a:graphic>
      </p:graphicFrame>
      <p:graphicFrame>
        <p:nvGraphicFramePr>
          <p:cNvPr id="15" name="物件 14"/>
          <p:cNvGraphicFramePr>
            <a:graphicFrameLocks noChangeAspect="1"/>
          </p:cNvGraphicFramePr>
          <p:nvPr/>
        </p:nvGraphicFramePr>
        <p:xfrm>
          <a:off x="4427984" y="3933056"/>
          <a:ext cx="609600" cy="279400"/>
        </p:xfrm>
        <a:graphic>
          <a:graphicData uri="http://schemas.openxmlformats.org/presentationml/2006/ole">
            <p:oleObj spid="_x0000_s50188" name="方程式" r:id="rId11" imgW="609480" imgH="279360" progId="Equation.3">
              <p:embed/>
            </p:oleObj>
          </a:graphicData>
        </a:graphic>
      </p:graphicFrame>
      <p:graphicFrame>
        <p:nvGraphicFramePr>
          <p:cNvPr id="16" name="物件 15"/>
          <p:cNvGraphicFramePr>
            <a:graphicFrameLocks noChangeAspect="1"/>
          </p:cNvGraphicFramePr>
          <p:nvPr/>
        </p:nvGraphicFramePr>
        <p:xfrm>
          <a:off x="2555776" y="4509120"/>
          <a:ext cx="4051300" cy="838200"/>
        </p:xfrm>
        <a:graphic>
          <a:graphicData uri="http://schemas.openxmlformats.org/presentationml/2006/ole">
            <p:oleObj spid="_x0000_s50189" name="方程式" r:id="rId12" imgW="4051080" imgH="838080" progId="Equation.3">
              <p:embed/>
            </p:oleObj>
          </a:graphicData>
        </a:graphic>
      </p:graphicFrame>
      <p:sp>
        <p:nvSpPr>
          <p:cNvPr id="14" name="日期版面配置區 1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7" name="投影片編號版面配置區 16"/>
          <p:cNvSpPr>
            <a:spLocks noGrp="1"/>
          </p:cNvSpPr>
          <p:nvPr>
            <p:ph type="sldNum" sz="quarter" idx="12"/>
          </p:nvPr>
        </p:nvSpPr>
        <p:spPr/>
        <p:txBody>
          <a:bodyPr/>
          <a:lstStyle/>
          <a:p>
            <a:fld id="{4ED57DA5-3079-4B49-823B-EE503FF95CF7}" type="slidenum">
              <a:rPr lang="zh-TW" altLang="en-US" smtClean="0"/>
              <a:pPr/>
              <a:t>39</a:t>
            </a:fld>
            <a:endParaRPr lang="zh-TW"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機率在假說檢定上的角色</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pPr lvl="1"/>
            <a:r>
              <a:rPr lang="zh-TW" altLang="en-US" dirty="0" smtClean="0"/>
              <a:t>一個假說的拒絕傾向於「排除」該假說</a:t>
            </a:r>
          </a:p>
          <a:p>
            <a:pPr lvl="1"/>
            <a:r>
              <a:rPr lang="zh-TW" altLang="en-US" dirty="0" smtClean="0"/>
              <a:t>接受或是沒有拒絕並不排除其他的可能性。所以，</a:t>
            </a:r>
            <a:r>
              <a:rPr lang="zh-TW" altLang="en-US" dirty="0" smtClean="0">
                <a:effectLst>
                  <a:outerShdw blurRad="38100" dist="38100" dir="2700000" algn="tl">
                    <a:srgbClr val="000000">
                      <a:alpha val="43137"/>
                    </a:srgbClr>
                  </a:outerShdw>
                </a:effectLst>
              </a:rPr>
              <a:t>當一個假說被拒絕時</a:t>
            </a:r>
            <a:r>
              <a:rPr lang="zh-TW" altLang="en-US" dirty="0" smtClean="0"/>
              <a:t>，</a:t>
            </a:r>
            <a:r>
              <a:rPr lang="zh-TW" altLang="en-US" dirty="0" smtClean="0">
                <a:effectLst>
                  <a:outerShdw blurRad="38100" dist="38100" dir="2700000" algn="tl">
                    <a:srgbClr val="000000">
                      <a:alpha val="43137"/>
                    </a:srgbClr>
                  </a:outerShdw>
                </a:effectLst>
              </a:rPr>
              <a:t>資料分析者建立了一個穩固可靠的結論</a:t>
            </a:r>
            <a:r>
              <a:rPr lang="zh-TW" altLang="en-US" dirty="0" smtClean="0"/>
              <a:t>。</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4</a:t>
            </a:fld>
            <a:endParaRPr lang="zh-TW"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     的標準化</a:t>
            </a:r>
            <a:r>
              <a:rPr lang="en-US" altLang="zh-TW" dirty="0" smtClean="0"/>
              <a:t>(</a:t>
            </a:r>
            <a:r>
              <a:rPr lang="zh-TW" altLang="en-US" dirty="0" smtClean="0"/>
              <a:t>續</a:t>
            </a:r>
            <a:r>
              <a:rPr lang="en-US" altLang="zh-TW" dirty="0" smtClean="0"/>
              <a:t>)</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p:oleObj spid="_x0000_s51202" name="方程式" r:id="rId3" imgW="507960" imgH="444240" progId="Equation.3">
              <p:embed/>
            </p:oleObj>
          </a:graphicData>
        </a:graphic>
      </p:graphicFrame>
      <p:sp>
        <p:nvSpPr>
          <p:cNvPr id="6" name="內容版面配置區 5"/>
          <p:cNvSpPr>
            <a:spLocks noGrp="1"/>
          </p:cNvSpPr>
          <p:nvPr>
            <p:ph idx="1"/>
          </p:nvPr>
        </p:nvSpPr>
        <p:spPr>
          <a:xfrm>
            <a:off x="323528" y="3717032"/>
            <a:ext cx="8496944" cy="2304256"/>
          </a:xfrm>
        </p:spPr>
        <p:txBody>
          <a:bodyPr/>
          <a:lstStyle/>
          <a:p>
            <a:r>
              <a:rPr lang="zh-TW" altLang="en-US" sz="2900" dirty="0" smtClean="0"/>
              <a:t>以下可寫出相同的決策程序：</a:t>
            </a:r>
            <a:r>
              <a:rPr lang="en-US" altLang="zh-TW" sz="2900" dirty="0" smtClean="0"/>
              <a:t/>
            </a:r>
            <a:br>
              <a:rPr lang="en-US" altLang="zh-TW" sz="2900" dirty="0" smtClean="0"/>
            </a:br>
            <a:r>
              <a:rPr lang="en-US" altLang="zh-TW" sz="2900" dirty="0" smtClean="0"/>
              <a:t/>
            </a:r>
            <a:br>
              <a:rPr lang="en-US" altLang="zh-TW" sz="2900" dirty="0" smtClean="0"/>
            </a:br>
            <a:r>
              <a:rPr lang="zh-TW" altLang="en-US" sz="2900" dirty="0" smtClean="0"/>
              <a:t>其中</a:t>
            </a: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a:t>
            </a:r>
            <a:r>
              <a:rPr lang="zh-TW" altLang="en-US" sz="2900" dirty="0" smtClean="0"/>
              <a:t>因此，對於顯著水準 </a:t>
            </a:r>
            <a:r>
              <a:rPr lang="el-GR" altLang="zh-TW" sz="2900" i="1" dirty="0" smtClean="0"/>
              <a:t>α</a:t>
            </a:r>
            <a:r>
              <a:rPr lang="zh-TW" altLang="en-US" sz="2900" dirty="0" smtClean="0"/>
              <a:t>，隨機變數 </a:t>
            </a:r>
            <a:r>
              <a:rPr lang="en-US" altLang="zh-TW" sz="2900" i="1" dirty="0" smtClean="0"/>
              <a:t>z </a:t>
            </a:r>
            <a:r>
              <a:rPr lang="zh-TW" altLang="en-US" sz="2900" dirty="0" smtClean="0"/>
              <a:t>和   的臨界值都一併描繪在圖</a:t>
            </a:r>
            <a:r>
              <a:rPr lang="en-US" altLang="zh-TW" sz="2900" dirty="0" smtClean="0"/>
              <a:t>6.9 </a:t>
            </a:r>
            <a:r>
              <a:rPr lang="zh-TW" altLang="en-US" sz="2900" dirty="0" smtClean="0"/>
              <a:t>中。</a:t>
            </a:r>
            <a:endParaRPr lang="zh-TW" altLang="en-US" sz="2900" dirty="0"/>
          </a:p>
        </p:txBody>
      </p:sp>
      <p:pic>
        <p:nvPicPr>
          <p:cNvPr id="7" name="Picture 3"/>
          <p:cNvPicPr>
            <a:picLocks noChangeAspect="1" noChangeArrowheads="1"/>
          </p:cNvPicPr>
          <p:nvPr/>
        </p:nvPicPr>
        <p:blipFill>
          <a:blip r:embed="rId4" cstate="print"/>
          <a:srcRect/>
          <a:stretch>
            <a:fillRect/>
          </a:stretch>
        </p:blipFill>
        <p:spPr bwMode="auto">
          <a:xfrm>
            <a:off x="611560" y="1145976"/>
            <a:ext cx="7776864" cy="2652140"/>
          </a:xfrm>
          <a:prstGeom prst="rect">
            <a:avLst/>
          </a:prstGeom>
          <a:noFill/>
          <a:ln w="9525">
            <a:noFill/>
            <a:miter lim="800000"/>
            <a:headEnd/>
            <a:tailEnd/>
          </a:ln>
          <a:effectLst/>
        </p:spPr>
      </p:pic>
      <p:graphicFrame>
        <p:nvGraphicFramePr>
          <p:cNvPr id="8" name="物件 7"/>
          <p:cNvGraphicFramePr>
            <a:graphicFrameLocks noChangeAspect="1"/>
          </p:cNvGraphicFramePr>
          <p:nvPr/>
        </p:nvGraphicFramePr>
        <p:xfrm>
          <a:off x="3022600" y="4344144"/>
          <a:ext cx="3098800" cy="381000"/>
        </p:xfrm>
        <a:graphic>
          <a:graphicData uri="http://schemas.openxmlformats.org/presentationml/2006/ole">
            <p:oleObj spid="_x0000_s51204" name="方程式" r:id="rId5" imgW="3098520" imgH="380880" progId="Equation.3">
              <p:embed/>
            </p:oleObj>
          </a:graphicData>
        </a:graphic>
      </p:graphicFrame>
      <p:graphicFrame>
        <p:nvGraphicFramePr>
          <p:cNvPr id="9" name="物件 8"/>
          <p:cNvGraphicFramePr>
            <a:graphicFrameLocks noChangeAspect="1"/>
          </p:cNvGraphicFramePr>
          <p:nvPr/>
        </p:nvGraphicFramePr>
        <p:xfrm>
          <a:off x="2324100" y="4797152"/>
          <a:ext cx="4495800" cy="736600"/>
        </p:xfrm>
        <a:graphic>
          <a:graphicData uri="http://schemas.openxmlformats.org/presentationml/2006/ole">
            <p:oleObj spid="_x0000_s51205" name="方程式" r:id="rId6" imgW="4495680" imgH="736560" progId="Equation.3">
              <p:embed/>
            </p:oleObj>
          </a:graphicData>
        </a:graphic>
      </p:graphicFrame>
      <p:graphicFrame>
        <p:nvGraphicFramePr>
          <p:cNvPr id="51206" name="Object 6"/>
          <p:cNvGraphicFramePr>
            <a:graphicFrameLocks noChangeAspect="1"/>
          </p:cNvGraphicFramePr>
          <p:nvPr/>
        </p:nvGraphicFramePr>
        <p:xfrm>
          <a:off x="6948264" y="5661248"/>
          <a:ext cx="215900" cy="241300"/>
        </p:xfrm>
        <a:graphic>
          <a:graphicData uri="http://schemas.openxmlformats.org/presentationml/2006/ole">
            <p:oleObj spid="_x0000_s51206" name="方程式" r:id="rId7" imgW="215640" imgH="241200" progId="Equation.3">
              <p:embed/>
            </p:oleObj>
          </a:graphicData>
        </a:graphic>
      </p:graphicFrame>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4ED57DA5-3079-4B49-823B-EE503FF95CF7}" type="slidenum">
              <a:rPr lang="zh-TW" altLang="en-US" smtClean="0"/>
              <a:pPr/>
              <a:t>40</a:t>
            </a:fld>
            <a:endParaRPr lang="zh-TW"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     的標準化</a:t>
            </a:r>
            <a:r>
              <a:rPr lang="en-US" altLang="zh-TW" dirty="0" smtClean="0"/>
              <a:t>(</a:t>
            </a:r>
            <a:r>
              <a:rPr lang="zh-TW" altLang="en-US" dirty="0" smtClean="0"/>
              <a:t>續</a:t>
            </a:r>
            <a:r>
              <a:rPr lang="en-US" altLang="zh-TW" dirty="0" smtClean="0"/>
              <a:t>)</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p:oleObj spid="_x0000_s52226" name="方程式" r:id="rId3" imgW="507960" imgH="444240" progId="Equation.3">
              <p:embed/>
            </p:oleObj>
          </a:graphicData>
        </a:graphic>
      </p:graphicFrame>
      <p:pic>
        <p:nvPicPr>
          <p:cNvPr id="52227" name="Picture 3"/>
          <p:cNvPicPr>
            <a:picLocks noGrp="1" noChangeAspect="1" noChangeArrowheads="1"/>
          </p:cNvPicPr>
          <p:nvPr>
            <p:ph idx="1"/>
          </p:nvPr>
        </p:nvPicPr>
        <p:blipFill>
          <a:blip r:embed="rId4" cstate="print"/>
          <a:srcRect/>
          <a:stretch>
            <a:fillRect/>
          </a:stretch>
        </p:blipFill>
        <p:spPr bwMode="auto">
          <a:xfrm>
            <a:off x="1403648" y="2060848"/>
            <a:ext cx="6336704" cy="3168352"/>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41</a:t>
            </a:fld>
            <a:endParaRPr lang="zh-TW"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     的標準化</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sz="2900" dirty="0" smtClean="0"/>
              <a:t>有關平均值之單邊假說的檢定涉及與在雙邊情況中所描述相同的統計。當然，差異在於臨界區域只在標準常態分布的一個尾部。例如，假設我們尋求如下的檢定：</a:t>
            </a: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zh-TW" altLang="en-US" sz="2900" dirty="0" smtClean="0"/>
              <a:t>贊同 </a:t>
            </a:r>
            <a:r>
              <a:rPr lang="en-US" altLang="zh-TW" sz="2900" i="1" dirty="0" smtClean="0"/>
              <a:t>H</a:t>
            </a:r>
            <a:r>
              <a:rPr lang="en-US" altLang="zh-TW" sz="2900" baseline="-25000" dirty="0" smtClean="0"/>
              <a:t>0</a:t>
            </a:r>
            <a:r>
              <a:rPr lang="zh-TW" altLang="en-US" sz="2900" dirty="0" smtClean="0"/>
              <a:t> 的信號來自於</a:t>
            </a:r>
            <a:r>
              <a:rPr lang="zh-TW" altLang="en-US" sz="2900" dirty="0" smtClean="0">
                <a:effectLst>
                  <a:outerShdw blurRad="38100" dist="38100" dir="2700000" algn="tl">
                    <a:srgbClr val="000000">
                      <a:alpha val="43137"/>
                    </a:srgbClr>
                  </a:outerShdw>
                </a:effectLst>
              </a:rPr>
              <a:t>大的 </a:t>
            </a:r>
            <a:r>
              <a:rPr lang="en-US" altLang="zh-TW" sz="2900" i="1" dirty="0" smtClean="0">
                <a:effectLst>
                  <a:outerShdw blurRad="38100" dist="38100" dir="2700000" algn="tl">
                    <a:srgbClr val="000000">
                      <a:alpha val="43137"/>
                    </a:srgbClr>
                  </a:outerShdw>
                </a:effectLst>
              </a:rPr>
              <a:t>z </a:t>
            </a:r>
            <a:r>
              <a:rPr lang="zh-TW" altLang="en-US" sz="2900" dirty="0" smtClean="0">
                <a:effectLst>
                  <a:outerShdw blurRad="38100" dist="38100" dir="2700000" algn="tl">
                    <a:srgbClr val="000000">
                      <a:alpha val="43137"/>
                    </a:srgbClr>
                  </a:outerShdw>
                </a:effectLst>
              </a:rPr>
              <a:t>值</a:t>
            </a:r>
            <a:r>
              <a:rPr lang="zh-TW" altLang="en-US" sz="2900" dirty="0" smtClean="0"/>
              <a:t>，因此，當計算出的          時，得到拒絕 </a:t>
            </a:r>
            <a:r>
              <a:rPr lang="en-US" altLang="zh-TW" sz="2900" i="1" dirty="0" smtClean="0"/>
              <a:t>H</a:t>
            </a:r>
            <a:r>
              <a:rPr lang="en-US" altLang="zh-TW" sz="2900" baseline="-25000" dirty="0" smtClean="0"/>
              <a:t>0 </a:t>
            </a:r>
            <a:r>
              <a:rPr lang="zh-TW" altLang="en-US" sz="2900" dirty="0" smtClean="0"/>
              <a:t>的結果。顯然地，若對立假說為                ，則臨界區域完全在低尾部，</a:t>
            </a:r>
            <a:r>
              <a:rPr lang="zh-TW" altLang="en-US" sz="2900" dirty="0" smtClean="0"/>
              <a:t>因而            </a:t>
            </a:r>
            <a:r>
              <a:rPr lang="zh-TW" altLang="en-US" sz="2900" dirty="0" smtClean="0"/>
              <a:t>產生拒絕的結果。雖然在單邊檢定的情況中，虛無假說可以寫成                 </a:t>
            </a:r>
            <a:r>
              <a:rPr lang="zh-TW" altLang="en-US" sz="2900" dirty="0" smtClean="0"/>
              <a:t>或                 </a:t>
            </a:r>
            <a:r>
              <a:rPr lang="zh-TW" altLang="en-US" sz="2900" dirty="0" smtClean="0"/>
              <a:t>，但通常寫成                 。</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p:oleObj spid="_x0000_s53250" name="方程式" r:id="rId3" imgW="507960" imgH="444240" progId="Equation.3">
              <p:embed/>
            </p:oleObj>
          </a:graphicData>
        </a:graphic>
      </p:graphicFrame>
      <p:graphicFrame>
        <p:nvGraphicFramePr>
          <p:cNvPr id="53251" name="Object 3"/>
          <p:cNvGraphicFramePr>
            <a:graphicFrameLocks noChangeAspect="1"/>
          </p:cNvGraphicFramePr>
          <p:nvPr/>
        </p:nvGraphicFramePr>
        <p:xfrm>
          <a:off x="3539356" y="2996952"/>
          <a:ext cx="1536700" cy="838200"/>
        </p:xfrm>
        <a:graphic>
          <a:graphicData uri="http://schemas.openxmlformats.org/presentationml/2006/ole">
            <p:oleObj spid="_x0000_s53251" name="方程式" r:id="rId4" imgW="1536480" imgH="838080" progId="Equation.3">
              <p:embed/>
            </p:oleObj>
          </a:graphicData>
        </a:graphic>
      </p:graphicFrame>
      <p:graphicFrame>
        <p:nvGraphicFramePr>
          <p:cNvPr id="6" name="物件 5"/>
          <p:cNvGraphicFramePr>
            <a:graphicFrameLocks noChangeAspect="1"/>
          </p:cNvGraphicFramePr>
          <p:nvPr/>
        </p:nvGraphicFramePr>
        <p:xfrm>
          <a:off x="1187624" y="4365104"/>
          <a:ext cx="762000" cy="381000"/>
        </p:xfrm>
        <a:graphic>
          <a:graphicData uri="http://schemas.openxmlformats.org/presentationml/2006/ole">
            <p:oleObj spid="_x0000_s53252" name="方程式" r:id="rId5" imgW="761760" imgH="380880" progId="Equation.3">
              <p:embed/>
            </p:oleObj>
          </a:graphicData>
        </a:graphic>
      </p:graphicFrame>
      <p:graphicFrame>
        <p:nvGraphicFramePr>
          <p:cNvPr id="53253" name="Object 5"/>
          <p:cNvGraphicFramePr>
            <a:graphicFrameLocks noChangeAspect="1"/>
          </p:cNvGraphicFramePr>
          <p:nvPr/>
        </p:nvGraphicFramePr>
        <p:xfrm>
          <a:off x="1547664" y="5280248"/>
          <a:ext cx="927100" cy="381000"/>
        </p:xfrm>
        <a:graphic>
          <a:graphicData uri="http://schemas.openxmlformats.org/presentationml/2006/ole">
            <p:oleObj spid="_x0000_s53253" name="方程式" r:id="rId6" imgW="927000" imgH="380880" progId="Equation.3">
              <p:embed/>
            </p:oleObj>
          </a:graphicData>
        </a:graphic>
      </p:graphicFrame>
      <p:graphicFrame>
        <p:nvGraphicFramePr>
          <p:cNvPr id="53254" name="Object 6"/>
          <p:cNvGraphicFramePr>
            <a:graphicFrameLocks noChangeAspect="1"/>
          </p:cNvGraphicFramePr>
          <p:nvPr/>
        </p:nvGraphicFramePr>
        <p:xfrm>
          <a:off x="2339752" y="4797152"/>
          <a:ext cx="1409700" cy="381000"/>
        </p:xfrm>
        <a:graphic>
          <a:graphicData uri="http://schemas.openxmlformats.org/presentationml/2006/ole">
            <p:oleObj spid="_x0000_s53254" name="方程式" r:id="rId7" imgW="1409400" imgH="380880" progId="Equation.3">
              <p:embed/>
            </p:oleObj>
          </a:graphicData>
        </a:graphic>
      </p:graphicFrame>
      <p:graphicFrame>
        <p:nvGraphicFramePr>
          <p:cNvPr id="53255" name="Object 7"/>
          <p:cNvGraphicFramePr>
            <a:graphicFrameLocks noChangeAspect="1"/>
          </p:cNvGraphicFramePr>
          <p:nvPr/>
        </p:nvGraphicFramePr>
        <p:xfrm>
          <a:off x="5292080" y="5733256"/>
          <a:ext cx="1435100" cy="381000"/>
        </p:xfrm>
        <a:graphic>
          <a:graphicData uri="http://schemas.openxmlformats.org/presentationml/2006/ole">
            <p:oleObj spid="_x0000_s53255" name="方程式" r:id="rId8" imgW="1434960" imgH="380880" progId="Equation.3">
              <p:embed/>
            </p:oleObj>
          </a:graphicData>
        </a:graphic>
      </p:graphicFrame>
      <p:graphicFrame>
        <p:nvGraphicFramePr>
          <p:cNvPr id="53257" name="Object 9"/>
          <p:cNvGraphicFramePr>
            <a:graphicFrameLocks noChangeAspect="1"/>
          </p:cNvGraphicFramePr>
          <p:nvPr/>
        </p:nvGraphicFramePr>
        <p:xfrm>
          <a:off x="7164288" y="5733256"/>
          <a:ext cx="1435100" cy="381000"/>
        </p:xfrm>
        <a:graphic>
          <a:graphicData uri="http://schemas.openxmlformats.org/presentationml/2006/ole">
            <p:oleObj spid="_x0000_s53257" name="方程式" r:id="rId9" imgW="1434960" imgH="380880" progId="Equation.3">
              <p:embed/>
            </p:oleObj>
          </a:graphicData>
        </a:graphic>
      </p:graphicFrame>
      <p:graphicFrame>
        <p:nvGraphicFramePr>
          <p:cNvPr id="53258" name="Object 10"/>
          <p:cNvGraphicFramePr>
            <a:graphicFrameLocks noChangeAspect="1"/>
          </p:cNvGraphicFramePr>
          <p:nvPr/>
        </p:nvGraphicFramePr>
        <p:xfrm>
          <a:off x="2699792" y="6216352"/>
          <a:ext cx="1435100" cy="381000"/>
        </p:xfrm>
        <a:graphic>
          <a:graphicData uri="http://schemas.openxmlformats.org/presentationml/2006/ole">
            <p:oleObj spid="_x0000_s53258" name="方程式" r:id="rId10" imgW="1434960" imgH="380880" progId="Equation.3">
              <p:embed/>
            </p:oleObj>
          </a:graphicData>
        </a:graphic>
      </p:graphicFrame>
      <p:sp>
        <p:nvSpPr>
          <p:cNvPr id="12" name="日期版面配置區 11"/>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3" name="投影片編號版面配置區 12"/>
          <p:cNvSpPr>
            <a:spLocks noGrp="1"/>
          </p:cNvSpPr>
          <p:nvPr>
            <p:ph type="sldNum" sz="quarter" idx="12"/>
          </p:nvPr>
        </p:nvSpPr>
        <p:spPr/>
        <p:txBody>
          <a:bodyPr/>
          <a:lstStyle/>
          <a:p>
            <a:fld id="{4ED57DA5-3079-4B49-823B-EE503FF95CF7}" type="slidenum">
              <a:rPr lang="zh-TW" altLang="en-US" smtClean="0"/>
              <a:pPr/>
              <a:t>42</a:t>
            </a:fld>
            <a:endParaRPr lang="zh-TW"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6.3</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p:oleObj spid="_x0000_s54274" name="方程式" r:id="rId3" imgW="507960" imgH="444240" progId="Equation.3">
              <p:embed/>
            </p:oleObj>
          </a:graphicData>
        </a:graphic>
      </p:graphicFrame>
      <p:pic>
        <p:nvPicPr>
          <p:cNvPr id="54275" name="Picture 3"/>
          <p:cNvPicPr>
            <a:picLocks noGrp="1" noChangeAspect="1" noChangeArrowheads="1"/>
          </p:cNvPicPr>
          <p:nvPr>
            <p:ph idx="1"/>
          </p:nvPr>
        </p:nvPicPr>
        <p:blipFill>
          <a:blip r:embed="rId4" cstate="print"/>
          <a:srcRect b="66755"/>
          <a:stretch>
            <a:fillRect/>
          </a:stretch>
        </p:blipFill>
        <p:spPr bwMode="auto">
          <a:xfrm>
            <a:off x="323850" y="1353763"/>
            <a:ext cx="8496300" cy="1643189"/>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t="34965"/>
          <a:stretch>
            <a:fillRect/>
          </a:stretch>
        </p:blipFill>
        <p:spPr bwMode="auto">
          <a:xfrm>
            <a:off x="323528" y="3140968"/>
            <a:ext cx="8496300" cy="3214445"/>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43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6.3(</a:t>
            </a:r>
            <a:r>
              <a:rPr lang="zh-TW" altLang="en-US" dirty="0" smtClean="0"/>
              <a:t>續</a:t>
            </a:r>
            <a:r>
              <a:rPr lang="en-US" altLang="zh-TW" dirty="0" smtClean="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979712" y="1268413"/>
            <a:ext cx="5288301" cy="3528739"/>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323850" y="4869160"/>
            <a:ext cx="8496300" cy="1733523"/>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44</a:t>
            </a:fld>
            <a:endParaRPr lang="zh-TW"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6.4</a:t>
            </a:r>
            <a:endParaRPr lang="zh-TW" altLang="en-US" dirty="0"/>
          </a:p>
        </p:txBody>
      </p:sp>
      <p:pic>
        <p:nvPicPr>
          <p:cNvPr id="56324" name="Picture 4"/>
          <p:cNvPicPr>
            <a:picLocks noGrp="1" noChangeAspect="1" noChangeArrowheads="1"/>
          </p:cNvPicPr>
          <p:nvPr>
            <p:ph idx="1"/>
          </p:nvPr>
        </p:nvPicPr>
        <p:blipFill>
          <a:blip r:embed="rId2" cstate="print"/>
          <a:srcRect b="58062"/>
          <a:stretch>
            <a:fillRect/>
          </a:stretch>
        </p:blipFill>
        <p:spPr bwMode="auto">
          <a:xfrm>
            <a:off x="323850" y="1368737"/>
            <a:ext cx="8496300" cy="2060263"/>
          </a:xfrm>
          <a:prstGeom prst="rect">
            <a:avLst/>
          </a:prstGeom>
          <a:noFill/>
          <a:ln w="9525">
            <a:noFill/>
            <a:miter lim="800000"/>
            <a:headEnd/>
            <a:tailEnd/>
          </a:ln>
        </p:spPr>
      </p:pic>
      <p:pic>
        <p:nvPicPr>
          <p:cNvPr id="8" name="Picture 4"/>
          <p:cNvPicPr>
            <a:picLocks noChangeAspect="1" noChangeArrowheads="1"/>
          </p:cNvPicPr>
          <p:nvPr/>
        </p:nvPicPr>
        <p:blipFill>
          <a:blip r:embed="rId2" cstate="print"/>
          <a:srcRect t="42507"/>
          <a:stretch>
            <a:fillRect/>
          </a:stretch>
        </p:blipFill>
        <p:spPr bwMode="auto">
          <a:xfrm>
            <a:off x="323528" y="3501008"/>
            <a:ext cx="8496300" cy="282445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45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6.4(</a:t>
            </a:r>
            <a:r>
              <a:rPr lang="zh-TW" altLang="en-US" dirty="0" smtClean="0"/>
              <a:t>續</a:t>
            </a:r>
            <a:r>
              <a:rPr lang="en-US" altLang="zh-TW" dirty="0" smtClean="0"/>
              <a:t>)</a:t>
            </a:r>
            <a:endParaRPr lang="zh-TW" altLang="en-US" dirty="0"/>
          </a:p>
        </p:txBody>
      </p:sp>
      <p:pic>
        <p:nvPicPr>
          <p:cNvPr id="57347" name="Picture 3"/>
          <p:cNvPicPr>
            <a:picLocks noGrp="1" noChangeAspect="1" noChangeArrowheads="1"/>
          </p:cNvPicPr>
          <p:nvPr>
            <p:ph idx="1"/>
          </p:nvPr>
        </p:nvPicPr>
        <p:blipFill>
          <a:blip r:embed="rId2" cstate="print"/>
          <a:srcRect/>
          <a:stretch>
            <a:fillRect/>
          </a:stretch>
        </p:blipFill>
        <p:spPr bwMode="auto">
          <a:xfrm>
            <a:off x="467544" y="1340421"/>
            <a:ext cx="8218638" cy="525693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46</a:t>
            </a:fld>
            <a:endParaRPr lang="zh-TW"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與信心區間估測的</a:t>
            </a:r>
            <a:r>
              <a:rPr lang="zh-TW" altLang="en-US" dirty="0" smtClean="0"/>
              <a:t>關係</a:t>
            </a:r>
            <a:endParaRPr lang="zh-TW" altLang="en-US" dirty="0"/>
          </a:p>
        </p:txBody>
      </p:sp>
      <p:sp>
        <p:nvSpPr>
          <p:cNvPr id="3" name="內容版面配置區 2"/>
          <p:cNvSpPr>
            <a:spLocks noGrp="1"/>
          </p:cNvSpPr>
          <p:nvPr>
            <p:ph idx="1"/>
          </p:nvPr>
        </p:nvSpPr>
        <p:spPr/>
        <p:txBody>
          <a:bodyPr/>
          <a:lstStyle/>
          <a:p>
            <a:r>
              <a:rPr lang="zh-TW" altLang="en-US" dirty="0" smtClean="0"/>
              <a:t>對於</a:t>
            </a:r>
            <a:r>
              <a:rPr lang="zh-TW" altLang="en-US" dirty="0" smtClean="0"/>
              <a:t>已知 </a:t>
            </a:r>
            <a:r>
              <a:rPr lang="el-GR" altLang="zh-TW" i="1" dirty="0" smtClean="0"/>
              <a:t>σ</a:t>
            </a:r>
            <a:r>
              <a:rPr lang="en-US" altLang="zh-TW" baseline="30000" dirty="0" smtClean="0"/>
              <a:t>2</a:t>
            </a:r>
            <a:r>
              <a:rPr lang="zh-TW" altLang="en-US" dirty="0" smtClean="0"/>
              <a:t> 時一個單一母體平均 的情況，假說檢定和信心區間估測兩者的結構均是基於隨機變數</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因此，在顯著水準 </a:t>
            </a:r>
            <a:r>
              <a:rPr lang="el-GR" altLang="zh-TW" i="1" dirty="0" smtClean="0"/>
              <a:t>α</a:t>
            </a:r>
            <a:r>
              <a:rPr lang="zh-TW" altLang="en-US" dirty="0" smtClean="0"/>
              <a:t> 下                  對應                的檢定</a:t>
            </a:r>
            <a:r>
              <a:rPr lang="zh-TW" altLang="en-US" dirty="0" smtClean="0">
                <a:effectLst>
                  <a:outerShdw blurRad="38100" dist="38100" dir="2700000" algn="tl">
                    <a:srgbClr val="000000">
                      <a:alpha val="43137"/>
                    </a:srgbClr>
                  </a:outerShdw>
                </a:effectLst>
              </a:rPr>
              <a:t>等同於計算一個對 </a:t>
            </a:r>
            <a:r>
              <a:rPr lang="el-GR" altLang="zh-TW" i="1" dirty="0" smtClean="0">
                <a:effectLst>
                  <a:outerShdw blurRad="38100" dist="38100" dir="2700000" algn="tl">
                    <a:srgbClr val="000000">
                      <a:alpha val="43137"/>
                    </a:srgbClr>
                  </a:outerShdw>
                </a:effectLst>
              </a:rPr>
              <a:t>μ</a:t>
            </a:r>
            <a:r>
              <a:rPr lang="zh-TW" altLang="en-US" i="1" dirty="0" smtClean="0">
                <a:effectLst>
                  <a:outerShdw blurRad="38100" dist="38100" dir="2700000" algn="tl">
                    <a:srgbClr val="000000">
                      <a:alpha val="43137"/>
                    </a:srgbClr>
                  </a:outerShdw>
                </a:effectLst>
              </a:rPr>
              <a:t> </a:t>
            </a:r>
            <a:r>
              <a:rPr lang="zh-TW" altLang="en-US" dirty="0" smtClean="0">
                <a:effectLst>
                  <a:outerShdw blurRad="38100" dist="38100" dir="2700000" algn="tl">
                    <a:srgbClr val="000000">
                      <a:alpha val="43137"/>
                    </a:srgbClr>
                  </a:outerShdw>
                </a:effectLst>
              </a:rPr>
              <a:t>的                  信心區間並在 </a:t>
            </a:r>
            <a:r>
              <a:rPr lang="el-GR" altLang="zh-TW" i="1" dirty="0" smtClean="0">
                <a:effectLst>
                  <a:outerShdw blurRad="38100" dist="38100" dir="2700000" algn="tl">
                    <a:srgbClr val="000000">
                      <a:alpha val="43137"/>
                    </a:srgbClr>
                  </a:outerShdw>
                </a:effectLst>
              </a:rPr>
              <a:t>μ</a:t>
            </a:r>
            <a:r>
              <a:rPr lang="en-US" altLang="zh-TW" baseline="-25000" dirty="0" smtClean="0">
                <a:effectLst>
                  <a:outerShdw blurRad="38100" dist="38100" dir="2700000" algn="tl">
                    <a:srgbClr val="000000">
                      <a:alpha val="43137"/>
                    </a:srgbClr>
                  </a:outerShdw>
                </a:effectLst>
              </a:rPr>
              <a:t>0</a:t>
            </a:r>
            <a:r>
              <a:rPr lang="zh-TW" altLang="en-US" dirty="0" smtClean="0">
                <a:effectLst>
                  <a:outerShdw blurRad="38100" dist="38100" dir="2700000" algn="tl">
                    <a:srgbClr val="000000">
                      <a:alpha val="43137"/>
                    </a:srgbClr>
                  </a:outerShdw>
                </a:effectLst>
              </a:rPr>
              <a:t> 落於信心區間之外時拒絕 </a:t>
            </a:r>
            <a:r>
              <a:rPr lang="en-US" altLang="zh-TW" i="1" dirty="0" smtClean="0">
                <a:effectLst>
                  <a:outerShdw blurRad="38100" dist="38100" dir="2700000" algn="tl">
                    <a:srgbClr val="000000">
                      <a:alpha val="43137"/>
                    </a:srgbClr>
                  </a:outerShdw>
                </a:effectLst>
              </a:rPr>
              <a:t>H</a:t>
            </a:r>
            <a:r>
              <a:rPr lang="en-US" altLang="zh-TW" baseline="-25000" dirty="0" smtClean="0">
                <a:effectLst>
                  <a:outerShdw blurRad="38100" dist="38100" dir="2700000" algn="tl">
                    <a:srgbClr val="000000">
                      <a:alpha val="43137"/>
                    </a:srgbClr>
                  </a:outerShdw>
                </a:effectLst>
              </a:rPr>
              <a:t>0</a:t>
            </a:r>
            <a:r>
              <a:rPr lang="zh-TW" altLang="en-US" dirty="0" smtClean="0"/>
              <a:t>。若 </a:t>
            </a:r>
            <a:r>
              <a:rPr lang="el-GR" altLang="zh-TW" i="1" dirty="0" smtClean="0"/>
              <a:t>μ</a:t>
            </a:r>
            <a:r>
              <a:rPr lang="en-US" altLang="zh-TW" baseline="-25000" dirty="0" smtClean="0"/>
              <a:t>0</a:t>
            </a:r>
            <a:r>
              <a:rPr lang="zh-TW" altLang="en-US" dirty="0" smtClean="0"/>
              <a:t> 在信心區間內，則不拒絕假說。</a:t>
            </a:r>
            <a:endParaRPr lang="zh-TW" altLang="en-US" dirty="0"/>
          </a:p>
        </p:txBody>
      </p:sp>
      <p:graphicFrame>
        <p:nvGraphicFramePr>
          <p:cNvPr id="4" name="物件 3"/>
          <p:cNvGraphicFramePr>
            <a:graphicFrameLocks noChangeAspect="1"/>
          </p:cNvGraphicFramePr>
          <p:nvPr/>
        </p:nvGraphicFramePr>
        <p:xfrm>
          <a:off x="5796136" y="4166220"/>
          <a:ext cx="1498600" cy="342900"/>
        </p:xfrm>
        <a:graphic>
          <a:graphicData uri="http://schemas.openxmlformats.org/presentationml/2006/ole">
            <p:oleObj spid="_x0000_s59394" name="方程式" r:id="rId3" imgW="1498320" imgH="342720" progId="Equation.3">
              <p:embed/>
            </p:oleObj>
          </a:graphicData>
        </a:graphic>
      </p:graphicFrame>
      <p:graphicFrame>
        <p:nvGraphicFramePr>
          <p:cNvPr id="59395" name="Object 3"/>
          <p:cNvGraphicFramePr>
            <a:graphicFrameLocks noChangeAspect="1"/>
          </p:cNvGraphicFramePr>
          <p:nvPr/>
        </p:nvGraphicFramePr>
        <p:xfrm>
          <a:off x="4716016" y="3696072"/>
          <a:ext cx="1435100" cy="381000"/>
        </p:xfrm>
        <a:graphic>
          <a:graphicData uri="http://schemas.openxmlformats.org/presentationml/2006/ole">
            <p:oleObj spid="_x0000_s59395" name="方程式" r:id="rId4" imgW="1434960" imgH="380880" progId="Equation.3">
              <p:embed/>
            </p:oleObj>
          </a:graphicData>
        </a:graphic>
      </p:graphicFrame>
      <p:graphicFrame>
        <p:nvGraphicFramePr>
          <p:cNvPr id="59396" name="Object 4"/>
          <p:cNvGraphicFramePr>
            <a:graphicFrameLocks noChangeAspect="1"/>
          </p:cNvGraphicFramePr>
          <p:nvPr/>
        </p:nvGraphicFramePr>
        <p:xfrm>
          <a:off x="7122740" y="3696072"/>
          <a:ext cx="1409700" cy="381000"/>
        </p:xfrm>
        <a:graphic>
          <a:graphicData uri="http://schemas.openxmlformats.org/presentationml/2006/ole">
            <p:oleObj spid="_x0000_s59396" name="方程式" r:id="rId5" imgW="1409400" imgH="3808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47</a:t>
            </a:fld>
            <a:endParaRPr lang="zh-TW" altLang="en-US"/>
          </a:p>
        </p:txBody>
      </p:sp>
      <p:graphicFrame>
        <p:nvGraphicFramePr>
          <p:cNvPr id="9" name="物件 8"/>
          <p:cNvGraphicFramePr>
            <a:graphicFrameLocks noChangeAspect="1"/>
          </p:cNvGraphicFramePr>
          <p:nvPr/>
        </p:nvGraphicFramePr>
        <p:xfrm>
          <a:off x="3779912" y="2780928"/>
          <a:ext cx="1346200" cy="736600"/>
        </p:xfrm>
        <a:graphic>
          <a:graphicData uri="http://schemas.openxmlformats.org/presentationml/2006/ole">
            <p:oleObj spid="_x0000_s59397" name="方程式" r:id="rId6" imgW="1346040" imgH="736560" progId="Equation.3">
              <p:embed/>
            </p:oleObj>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與信心區間估測的關係</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回顧：給一觀察值   ，由在顯著水準 </a:t>
            </a:r>
            <a:r>
              <a:rPr lang="el-GR" altLang="zh-TW" i="1" dirty="0" smtClean="0"/>
              <a:t>α</a:t>
            </a:r>
            <a:r>
              <a:rPr lang="zh-TW" altLang="en-US" dirty="0" smtClean="0"/>
              <a:t> 下，無法拒絕 </a:t>
            </a:r>
            <a:r>
              <a:rPr lang="en-US" altLang="zh-TW" i="1" dirty="0" smtClean="0"/>
              <a:t>H</a:t>
            </a:r>
            <a:r>
              <a:rPr lang="en-US" altLang="zh-TW" baseline="-25000" dirty="0" smtClean="0"/>
              <a:t>0</a:t>
            </a:r>
            <a:r>
              <a:rPr lang="zh-TW" altLang="en-US" dirty="0" smtClean="0"/>
              <a:t> 推得</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這相當於是</a:t>
            </a:r>
            <a:r>
              <a:rPr lang="en-US" altLang="zh-TW" dirty="0" smtClean="0"/>
              <a:t/>
            </a:r>
            <a:br>
              <a:rPr lang="en-US" altLang="zh-TW" dirty="0" smtClean="0"/>
            </a:br>
            <a:r>
              <a:rPr lang="en-US" altLang="zh-TW" dirty="0" smtClean="0"/>
              <a:t/>
            </a:r>
            <a:br>
              <a:rPr lang="en-US" altLang="zh-TW" dirty="0" smtClean="0"/>
            </a:br>
            <a:endParaRPr lang="en-US" altLang="zh-TW" dirty="0" smtClean="0"/>
          </a:p>
          <a:p>
            <a:r>
              <a:rPr lang="zh-TW" altLang="en-US" dirty="0" smtClean="0"/>
              <a:t>信心區間估測和假說檢定的等效性可擴展至兩平均值的差、變異數、變異數的比等。</a:t>
            </a:r>
            <a:endParaRPr lang="zh-TW" altLang="en-US" dirty="0"/>
          </a:p>
        </p:txBody>
      </p:sp>
      <p:graphicFrame>
        <p:nvGraphicFramePr>
          <p:cNvPr id="4" name="物件 3"/>
          <p:cNvGraphicFramePr>
            <a:graphicFrameLocks noChangeAspect="1"/>
          </p:cNvGraphicFramePr>
          <p:nvPr/>
        </p:nvGraphicFramePr>
        <p:xfrm>
          <a:off x="3923928" y="1449388"/>
          <a:ext cx="215900" cy="241300"/>
        </p:xfrm>
        <a:graphic>
          <a:graphicData uri="http://schemas.openxmlformats.org/presentationml/2006/ole">
            <p:oleObj spid="_x0000_s60418" name="方程式" r:id="rId3" imgW="215640" imgH="241200" progId="Equation.3">
              <p:embed/>
            </p:oleObj>
          </a:graphicData>
        </a:graphic>
      </p:graphicFrame>
      <p:graphicFrame>
        <p:nvGraphicFramePr>
          <p:cNvPr id="5" name="物件 4"/>
          <p:cNvGraphicFramePr>
            <a:graphicFrameLocks noChangeAspect="1"/>
          </p:cNvGraphicFramePr>
          <p:nvPr/>
        </p:nvGraphicFramePr>
        <p:xfrm>
          <a:off x="3131840" y="2348880"/>
          <a:ext cx="2565400" cy="787400"/>
        </p:xfrm>
        <a:graphic>
          <a:graphicData uri="http://schemas.openxmlformats.org/presentationml/2006/ole">
            <p:oleObj spid="_x0000_s60419" name="方程式" r:id="rId4" imgW="2565360" imgH="787320" progId="Equation.3">
              <p:embed/>
            </p:oleObj>
          </a:graphicData>
        </a:graphic>
      </p:graphicFrame>
      <p:graphicFrame>
        <p:nvGraphicFramePr>
          <p:cNvPr id="60421" name="Object 5"/>
          <p:cNvGraphicFramePr>
            <a:graphicFrameLocks noChangeAspect="1"/>
          </p:cNvGraphicFramePr>
          <p:nvPr/>
        </p:nvGraphicFramePr>
        <p:xfrm>
          <a:off x="2699792" y="3717032"/>
          <a:ext cx="3670300" cy="736600"/>
        </p:xfrm>
        <a:graphic>
          <a:graphicData uri="http://schemas.openxmlformats.org/presentationml/2006/ole">
            <p:oleObj spid="_x0000_s60421" name="方程式" r:id="rId5" imgW="3670200" imgH="73656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48</a:t>
            </a:fld>
            <a:endParaRPr lang="zh-TW" alt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對單一樣本的檢定 </a:t>
            </a:r>
            <a:r>
              <a:rPr lang="en-US" altLang="zh-TW" dirty="0" smtClean="0"/>
              <a:t>(</a:t>
            </a:r>
            <a:r>
              <a:rPr lang="zh-TW" altLang="en-US" dirty="0" smtClean="0"/>
              <a:t>變異數未知</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在 </a:t>
            </a:r>
            <a:r>
              <a:rPr lang="el-GR" altLang="zh-TW" i="1" dirty="0" smtClean="0"/>
              <a:t>σ</a:t>
            </a:r>
            <a:r>
              <a:rPr lang="en-US" altLang="zh-TW" baseline="30000" dirty="0" smtClean="0"/>
              <a:t>2</a:t>
            </a:r>
            <a:r>
              <a:rPr lang="zh-TW" altLang="en-US" dirty="0" smtClean="0"/>
              <a:t> 未知的情況下，母體平均 </a:t>
            </a:r>
            <a:r>
              <a:rPr lang="el-GR" altLang="zh-TW" i="1" dirty="0" smtClean="0"/>
              <a:t>μ</a:t>
            </a:r>
            <a:r>
              <a:rPr lang="zh-TW" altLang="en-US" dirty="0" smtClean="0"/>
              <a:t> 的檢定應涉及學生 </a:t>
            </a:r>
            <a:r>
              <a:rPr lang="en-US" altLang="zh-TW" i="1" dirty="0" smtClean="0"/>
              <a:t>t </a:t>
            </a:r>
            <a:r>
              <a:rPr lang="zh-TW" altLang="en-US" dirty="0" smtClean="0"/>
              <a:t>分布的使用。</a:t>
            </a:r>
            <a:endParaRPr lang="zh-TW" altLang="en-US" dirty="0"/>
          </a:p>
        </p:txBody>
      </p:sp>
      <p:grpSp>
        <p:nvGrpSpPr>
          <p:cNvPr id="6" name="群組 5"/>
          <p:cNvGrpSpPr/>
          <p:nvPr/>
        </p:nvGrpSpPr>
        <p:grpSpPr>
          <a:xfrm>
            <a:off x="395536" y="2420888"/>
            <a:ext cx="8352928" cy="3816424"/>
            <a:chOff x="612448" y="2924944"/>
            <a:chExt cx="7992000" cy="3551741"/>
          </a:xfrm>
        </p:grpSpPr>
        <p:pic>
          <p:nvPicPr>
            <p:cNvPr id="4" name="Picture 2"/>
            <p:cNvPicPr>
              <a:picLocks noChangeAspect="1" noChangeArrowheads="1"/>
            </p:cNvPicPr>
            <p:nvPr/>
          </p:nvPicPr>
          <p:blipFill>
            <a:blip r:embed="rId2" cstate="print"/>
            <a:srcRect/>
            <a:stretch>
              <a:fillRect/>
            </a:stretch>
          </p:blipFill>
          <p:spPr bwMode="auto">
            <a:xfrm>
              <a:off x="612448" y="2924944"/>
              <a:ext cx="7992000" cy="826759"/>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612448" y="3876877"/>
              <a:ext cx="7992000" cy="2599808"/>
            </a:xfrm>
            <a:prstGeom prst="rect">
              <a:avLst/>
            </a:prstGeom>
            <a:noFill/>
            <a:ln w="9525">
              <a:noFill/>
              <a:miter lim="800000"/>
              <a:headEnd/>
              <a:tailEnd/>
            </a:ln>
            <a:effectLst/>
          </p:spPr>
        </p:pic>
      </p:grpSp>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49</a:t>
            </a:fld>
            <a:endParaRPr lang="zh-TW"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虛無與對立</a:t>
            </a:r>
            <a:r>
              <a:rPr lang="zh-TW" altLang="en-US" dirty="0" smtClean="0"/>
              <a:t>假說</a:t>
            </a:r>
            <a:endParaRPr lang="zh-TW" altLang="en-US" dirty="0"/>
          </a:p>
        </p:txBody>
      </p:sp>
      <p:sp>
        <p:nvSpPr>
          <p:cNvPr id="3" name="內容版面配置區 2"/>
          <p:cNvSpPr>
            <a:spLocks noGrp="1"/>
          </p:cNvSpPr>
          <p:nvPr>
            <p:ph idx="1"/>
          </p:nvPr>
        </p:nvSpPr>
        <p:spPr/>
        <p:txBody>
          <a:bodyPr/>
          <a:lstStyle/>
          <a:p>
            <a:r>
              <a:rPr lang="zh-TW" altLang="en-US" dirty="0" smtClean="0"/>
              <a:t>對立</a:t>
            </a:r>
            <a:r>
              <a:rPr lang="zh-TW" altLang="en-US" dirty="0" smtClean="0"/>
              <a:t>假說 </a:t>
            </a:r>
            <a:r>
              <a:rPr lang="en-US" altLang="zh-TW" i="1" dirty="0" smtClean="0"/>
              <a:t>H</a:t>
            </a:r>
            <a:r>
              <a:rPr lang="en-US" altLang="zh-TW" baseline="-25000" dirty="0" smtClean="0"/>
              <a:t>1</a:t>
            </a:r>
            <a:r>
              <a:rPr lang="zh-TW" altLang="en-US" dirty="0" smtClean="0"/>
              <a:t> 通常代表</a:t>
            </a:r>
            <a:r>
              <a:rPr lang="zh-TW" altLang="en-US" dirty="0" smtClean="0">
                <a:effectLst>
                  <a:outerShdw blurRad="38100" dist="38100" dir="2700000" algn="tl">
                    <a:srgbClr val="000000">
                      <a:alpha val="43137"/>
                    </a:srgbClr>
                  </a:outerShdw>
                </a:effectLst>
              </a:rPr>
              <a:t>要被回答的問題或要被檢定的理論</a:t>
            </a:r>
            <a:r>
              <a:rPr lang="zh-TW" altLang="en-US" dirty="0" smtClean="0"/>
              <a:t>，因而清楚表達它很重要。虛無假說</a:t>
            </a:r>
            <a:r>
              <a:rPr lang="en-US" altLang="zh-TW" dirty="0" smtClean="0"/>
              <a:t/>
            </a:r>
            <a:br>
              <a:rPr lang="en-US" altLang="zh-TW" dirty="0" smtClean="0"/>
            </a:br>
            <a:r>
              <a:rPr lang="zh-TW" altLang="en-US" dirty="0" smtClean="0"/>
              <a:t> </a:t>
            </a:r>
            <a:r>
              <a:rPr lang="en-US" altLang="zh-TW" i="1" dirty="0" smtClean="0"/>
              <a:t>H</a:t>
            </a:r>
            <a:r>
              <a:rPr lang="en-US" altLang="zh-TW" baseline="-25000" dirty="0" smtClean="0"/>
              <a:t>0 </a:t>
            </a:r>
            <a:r>
              <a:rPr lang="zh-TW" altLang="en-US" dirty="0" smtClean="0">
                <a:effectLst>
                  <a:outerShdw blurRad="38100" dist="38100" dir="2700000" algn="tl">
                    <a:srgbClr val="000000">
                      <a:alpha val="43137"/>
                    </a:srgbClr>
                  </a:outerShdw>
                </a:effectLst>
              </a:rPr>
              <a:t>使</a:t>
            </a:r>
            <a:r>
              <a:rPr lang="en-US" altLang="zh-TW" dirty="0" smtClean="0"/>
              <a:t> </a:t>
            </a:r>
            <a:r>
              <a:rPr lang="en-US" altLang="zh-TW" i="1" dirty="0" smtClean="0"/>
              <a:t>H</a:t>
            </a:r>
            <a:r>
              <a:rPr lang="en-US" altLang="zh-TW" baseline="-25000" dirty="0" smtClean="0"/>
              <a:t>1</a:t>
            </a:r>
            <a:r>
              <a:rPr lang="zh-TW" altLang="en-US" dirty="0" smtClean="0"/>
              <a:t> </a:t>
            </a:r>
            <a:r>
              <a:rPr lang="zh-TW" altLang="en-US" dirty="0" smtClean="0">
                <a:effectLst>
                  <a:outerShdw blurRad="38100" dist="38100" dir="2700000" algn="tl">
                    <a:srgbClr val="000000">
                      <a:alpha val="43137"/>
                    </a:srgbClr>
                  </a:outerShdw>
                </a:effectLst>
              </a:rPr>
              <a:t>無效或對立</a:t>
            </a:r>
            <a:r>
              <a:rPr lang="zh-TW" altLang="en-US" dirty="0" smtClean="0"/>
              <a:t>，且通常是 </a:t>
            </a:r>
            <a:r>
              <a:rPr lang="en-US" altLang="zh-TW" i="1" dirty="0" smtClean="0"/>
              <a:t>H</a:t>
            </a:r>
            <a:r>
              <a:rPr lang="en-US" altLang="zh-TW" baseline="-25000" dirty="0" smtClean="0"/>
              <a:t>1</a:t>
            </a:r>
            <a:r>
              <a:rPr lang="zh-TW" altLang="en-US" dirty="0" smtClean="0"/>
              <a:t> 的反邏輯。</a:t>
            </a:r>
            <a:endParaRPr lang="en-US" altLang="zh-TW" dirty="0" smtClean="0"/>
          </a:p>
          <a:p>
            <a:r>
              <a:rPr lang="zh-TW" altLang="en-US" dirty="0" smtClean="0"/>
              <a:t>因為在資料中有充分的證據</a:t>
            </a:r>
            <a:r>
              <a:rPr lang="zh-TW" altLang="en-US" b="1" dirty="0" smtClean="0"/>
              <a:t>拒絕 </a:t>
            </a:r>
            <a:r>
              <a:rPr lang="en-US" altLang="zh-TW" b="1" i="1" dirty="0" smtClean="0"/>
              <a:t>H</a:t>
            </a:r>
            <a:r>
              <a:rPr lang="en-US" altLang="zh-TW" b="1" baseline="-25000" dirty="0" smtClean="0"/>
              <a:t>0</a:t>
            </a:r>
            <a:r>
              <a:rPr lang="zh-TW" altLang="en-US" dirty="0" smtClean="0"/>
              <a:t> 並贊同 </a:t>
            </a:r>
            <a:r>
              <a:rPr lang="en-US" altLang="zh-TW" i="1" dirty="0" smtClean="0"/>
              <a:t>H</a:t>
            </a:r>
            <a:r>
              <a:rPr lang="en-US" altLang="zh-TW" baseline="-25000" dirty="0" smtClean="0"/>
              <a:t>1 </a:t>
            </a:r>
            <a:r>
              <a:rPr lang="zh-TW" altLang="en-US" dirty="0" smtClean="0"/>
              <a:t>，或是因為資料中的證據不足而</a:t>
            </a:r>
            <a:r>
              <a:rPr lang="zh-TW" altLang="en-US" b="1" dirty="0" smtClean="0"/>
              <a:t>無法拒絕 </a:t>
            </a:r>
            <a:r>
              <a:rPr lang="en-US" altLang="zh-TW" b="1" i="1" dirty="0" smtClean="0"/>
              <a:t>H</a:t>
            </a:r>
            <a:r>
              <a:rPr lang="en-US" altLang="zh-TW" b="1" baseline="-25000" dirty="0" smtClean="0"/>
              <a:t>0 </a:t>
            </a:r>
            <a:r>
              <a:rPr lang="zh-TW" altLang="en-US" dirty="0" smtClean="0"/>
              <a:t>。</a:t>
            </a:r>
          </a:p>
          <a:p>
            <a:r>
              <a:rPr lang="zh-TW" altLang="en-US" dirty="0" smtClean="0">
                <a:effectLst>
                  <a:outerShdw blurRad="38100" dist="38100" dir="2700000" algn="tl">
                    <a:srgbClr val="000000">
                      <a:alpha val="43137"/>
                    </a:srgbClr>
                  </a:outerShdw>
                </a:effectLst>
              </a:rPr>
              <a:t>結論中並不包括</a:t>
            </a:r>
            <a:r>
              <a:rPr lang="zh-TW" altLang="en-US" dirty="0" smtClean="0"/>
              <a:t>「</a:t>
            </a:r>
            <a:r>
              <a:rPr lang="zh-TW" altLang="en-US" dirty="0" smtClean="0">
                <a:effectLst>
                  <a:outerShdw blurRad="38100" dist="38100" dir="2700000" algn="tl">
                    <a:srgbClr val="000000">
                      <a:alpha val="43137"/>
                    </a:srgbClr>
                  </a:outerShdw>
                </a:effectLst>
              </a:rPr>
              <a:t>接受</a:t>
            </a:r>
            <a:r>
              <a:rPr lang="zh-TW" altLang="en-US" dirty="0" smtClean="0"/>
              <a:t> </a:t>
            </a:r>
            <a:r>
              <a:rPr lang="en-US" altLang="zh-TW" i="1" dirty="0" smtClean="0"/>
              <a:t>H</a:t>
            </a:r>
            <a:r>
              <a:rPr lang="en-US" altLang="zh-TW" baseline="-25000" dirty="0" smtClean="0"/>
              <a:t>0 </a:t>
            </a:r>
            <a:r>
              <a:rPr lang="zh-TW" altLang="en-US" dirty="0" smtClean="0"/>
              <a:t>」</a:t>
            </a:r>
            <a:r>
              <a:rPr lang="zh-TW" altLang="en-US" dirty="0" smtClean="0">
                <a:effectLst>
                  <a:outerShdw blurRad="38100" dist="38100" dir="2700000" algn="tl">
                    <a:srgbClr val="000000">
                      <a:alpha val="43137"/>
                    </a:srgbClr>
                  </a:outerShdw>
                </a:effectLst>
              </a:rPr>
              <a:t>這個字在正式或字面上的意義</a:t>
            </a:r>
            <a:r>
              <a:rPr lang="zh-TW" altLang="en-US" dirty="0" smtClean="0"/>
              <a:t>。</a:t>
            </a:r>
            <a:endParaRPr lang="en-US" altLang="zh-TW" dirty="0" smtClean="0"/>
          </a:p>
          <a:p>
            <a:r>
              <a:rPr lang="zh-TW" altLang="en-US" dirty="0" smtClean="0"/>
              <a:t>相對於 </a:t>
            </a:r>
            <a:r>
              <a:rPr lang="en-US" altLang="zh-TW" i="1" dirty="0" smtClean="0"/>
              <a:t>H</a:t>
            </a:r>
            <a:r>
              <a:rPr lang="en-US" altLang="zh-TW" baseline="-25000" dirty="0" smtClean="0"/>
              <a:t>0 </a:t>
            </a:r>
            <a:r>
              <a:rPr lang="zh-TW" altLang="en-US" dirty="0" smtClean="0"/>
              <a:t>所陳述的新想法、猜測等，</a:t>
            </a:r>
            <a:r>
              <a:rPr lang="en-US" altLang="zh-TW" i="1" dirty="0" smtClean="0"/>
              <a:t>H</a:t>
            </a:r>
            <a:r>
              <a:rPr lang="en-US" altLang="zh-TW" baseline="-25000" dirty="0" smtClean="0"/>
              <a:t>1</a:t>
            </a:r>
            <a:r>
              <a:rPr lang="zh-TW" altLang="en-US" dirty="0" smtClean="0"/>
              <a:t> 的陳述通常代表「非等價」，而無法拒絕 </a:t>
            </a:r>
            <a:r>
              <a:rPr lang="en-US" altLang="zh-TW" i="1" dirty="0" smtClean="0"/>
              <a:t>H</a:t>
            </a:r>
            <a:r>
              <a:rPr lang="en-US" altLang="zh-TW" baseline="-25000" dirty="0" smtClean="0"/>
              <a:t>0 </a:t>
            </a:r>
            <a:r>
              <a:rPr lang="zh-TW" altLang="en-US" dirty="0" smtClean="0"/>
              <a:t>代表有適當的結論。</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5</a:t>
            </a:fld>
            <a:endParaRPr lang="zh-TW"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對單一樣本的檢定 </a:t>
            </a:r>
            <a:r>
              <a:rPr lang="en-US" altLang="zh-TW" dirty="0" smtClean="0"/>
              <a:t>(</a:t>
            </a:r>
            <a:r>
              <a:rPr lang="zh-TW" altLang="en-US" dirty="0" smtClean="0"/>
              <a:t>變異數未知</a:t>
            </a:r>
            <a:r>
              <a:rPr lang="en-US" altLang="zh-TW" dirty="0" smtClean="0"/>
              <a:t>)(</a:t>
            </a:r>
            <a:r>
              <a:rPr lang="zh-TW" altLang="en-US" dirty="0" smtClean="0"/>
              <a:t>續</a:t>
            </a:r>
            <a:r>
              <a:rPr lang="en-US" altLang="zh-TW" dirty="0" smtClean="0"/>
              <a:t>)</a:t>
            </a:r>
            <a:endParaRPr lang="zh-TW" altLang="en-US" dirty="0"/>
          </a:p>
        </p:txBody>
      </p:sp>
      <p:sp>
        <p:nvSpPr>
          <p:cNvPr id="6" name="內容版面配置區 5"/>
          <p:cNvSpPr>
            <a:spLocks noGrp="1"/>
          </p:cNvSpPr>
          <p:nvPr>
            <p:ph idx="1"/>
          </p:nvPr>
        </p:nvSpPr>
        <p:spPr/>
        <p:txBody>
          <a:bodyPr/>
          <a:lstStyle/>
          <a:p>
            <a:r>
              <a:rPr lang="zh-TW" altLang="en-US" dirty="0" smtClean="0"/>
              <a:t>讀者應從第 </a:t>
            </a:r>
            <a:r>
              <a:rPr lang="en-US" altLang="zh-TW" dirty="0" smtClean="0"/>
              <a:t>4 </a:t>
            </a:r>
            <a:r>
              <a:rPr lang="zh-TW" altLang="en-US" dirty="0" smtClean="0"/>
              <a:t>章和第 </a:t>
            </a:r>
            <a:r>
              <a:rPr lang="en-US" altLang="zh-TW" dirty="0" smtClean="0"/>
              <a:t>5 </a:t>
            </a:r>
            <a:r>
              <a:rPr lang="zh-TW" altLang="en-US" dirty="0" smtClean="0"/>
              <a:t>章中回想起 </a:t>
            </a:r>
            <a:r>
              <a:rPr lang="en-US" altLang="zh-TW" i="1" dirty="0" smtClean="0"/>
              <a:t>t </a:t>
            </a:r>
            <a:r>
              <a:rPr lang="zh-TW" altLang="en-US" dirty="0" smtClean="0"/>
              <a:t>分布是對 </a:t>
            </a:r>
            <a:r>
              <a:rPr lang="en-US" altLang="zh-TW" dirty="0" smtClean="0"/>
              <a:t>0 </a:t>
            </a:r>
            <a:r>
              <a:rPr lang="zh-TW" altLang="en-US" dirty="0" smtClean="0"/>
              <a:t>值對稱的，因此這個雙尾臨界區域運用類似於已知 </a:t>
            </a:r>
            <a:r>
              <a:rPr lang="el-GR" altLang="zh-TW" i="1" dirty="0" smtClean="0"/>
              <a:t>σ</a:t>
            </a:r>
            <a:r>
              <a:rPr lang="zh-TW" altLang="en-US" dirty="0" smtClean="0"/>
              <a:t> 的情況。對於在顯著水準 </a:t>
            </a:r>
            <a:r>
              <a:rPr lang="el-GR" altLang="zh-TW" i="1" dirty="0" smtClean="0"/>
              <a:t>α</a:t>
            </a:r>
            <a:r>
              <a:rPr lang="zh-TW" altLang="en-US" dirty="0" smtClean="0"/>
              <a:t> 下的雙邊假說，此雙尾臨界區域適用。對於               ，當</a:t>
            </a:r>
            <a:r>
              <a:rPr lang="en-US" altLang="zh-TW" dirty="0" smtClean="0"/>
              <a:t/>
            </a:r>
            <a:br>
              <a:rPr lang="en-US" altLang="zh-TW" dirty="0" smtClean="0"/>
            </a:br>
            <a:r>
              <a:rPr lang="zh-TW" altLang="en-US" dirty="0" smtClean="0"/>
              <a:t>            時，產生拒絕的結果。對於               ，臨界區域為             。</a:t>
            </a:r>
            <a:endParaRPr lang="zh-TW" altLang="en-US" dirty="0"/>
          </a:p>
        </p:txBody>
      </p:sp>
      <p:graphicFrame>
        <p:nvGraphicFramePr>
          <p:cNvPr id="61443" name="Object 3"/>
          <p:cNvGraphicFramePr>
            <a:graphicFrameLocks noChangeAspect="1"/>
          </p:cNvGraphicFramePr>
          <p:nvPr/>
        </p:nvGraphicFramePr>
        <p:xfrm>
          <a:off x="6546676" y="3212976"/>
          <a:ext cx="1409700" cy="381000"/>
        </p:xfrm>
        <a:graphic>
          <a:graphicData uri="http://schemas.openxmlformats.org/presentationml/2006/ole">
            <p:oleObj spid="_x0000_s61443" name="方程式" r:id="rId3" imgW="1409400" imgH="380880" progId="Equation.3">
              <p:embed/>
            </p:oleObj>
          </a:graphicData>
        </a:graphic>
      </p:graphicFrame>
      <p:graphicFrame>
        <p:nvGraphicFramePr>
          <p:cNvPr id="61444" name="Object 4"/>
          <p:cNvGraphicFramePr>
            <a:graphicFrameLocks noChangeAspect="1"/>
          </p:cNvGraphicFramePr>
          <p:nvPr/>
        </p:nvGraphicFramePr>
        <p:xfrm>
          <a:off x="6156176" y="2780928"/>
          <a:ext cx="1409700" cy="381000"/>
        </p:xfrm>
        <a:graphic>
          <a:graphicData uri="http://schemas.openxmlformats.org/presentationml/2006/ole">
            <p:oleObj spid="_x0000_s61444" name="方程式" r:id="rId4" imgW="1409400" imgH="380880" progId="Equation.3">
              <p:embed/>
            </p:oleObj>
          </a:graphicData>
        </a:graphic>
      </p:graphicFrame>
      <p:graphicFrame>
        <p:nvGraphicFramePr>
          <p:cNvPr id="9" name="物件 8"/>
          <p:cNvGraphicFramePr>
            <a:graphicFrameLocks noChangeAspect="1"/>
          </p:cNvGraphicFramePr>
          <p:nvPr/>
        </p:nvGraphicFramePr>
        <p:xfrm>
          <a:off x="827584" y="3212976"/>
          <a:ext cx="990600" cy="406400"/>
        </p:xfrm>
        <a:graphic>
          <a:graphicData uri="http://schemas.openxmlformats.org/presentationml/2006/ole">
            <p:oleObj spid="_x0000_s61445" name="方程式" r:id="rId5" imgW="990360" imgH="406080" progId="Equation.3">
              <p:embed/>
            </p:oleObj>
          </a:graphicData>
        </a:graphic>
      </p:graphicFrame>
      <p:graphicFrame>
        <p:nvGraphicFramePr>
          <p:cNvPr id="61446" name="Object 6"/>
          <p:cNvGraphicFramePr>
            <a:graphicFrameLocks noChangeAspect="1"/>
          </p:cNvGraphicFramePr>
          <p:nvPr/>
        </p:nvGraphicFramePr>
        <p:xfrm>
          <a:off x="2408188" y="3645024"/>
          <a:ext cx="1155700" cy="406400"/>
        </p:xfrm>
        <a:graphic>
          <a:graphicData uri="http://schemas.openxmlformats.org/presentationml/2006/ole">
            <p:oleObj spid="_x0000_s61446" name="方程式" r:id="rId6" imgW="1155600" imgH="406080" progId="Equation.3">
              <p:embed/>
            </p:oleObj>
          </a:graphicData>
        </a:graphic>
      </p:graphicFrame>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50</a:t>
            </a:fld>
            <a:endParaRPr lang="zh-TW"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例題</a:t>
            </a:r>
            <a:r>
              <a:rPr lang="en-US" altLang="zh-TW" dirty="0" smtClean="0"/>
              <a:t>6.5</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51</a:t>
            </a:fld>
            <a:endParaRPr lang="zh-TW" altLang="en-US"/>
          </a:p>
        </p:txBody>
      </p:sp>
      <p:pic>
        <p:nvPicPr>
          <p:cNvPr id="6" name="Picture 4"/>
          <p:cNvPicPr>
            <a:picLocks noGrp="1" noChangeAspect="1" noChangeArrowheads="1"/>
          </p:cNvPicPr>
          <p:nvPr>
            <p:ph idx="1"/>
          </p:nvPr>
        </p:nvPicPr>
        <p:blipFill>
          <a:blip r:embed="rId2" cstate="print"/>
          <a:srcRect/>
          <a:stretch>
            <a:fillRect/>
          </a:stretch>
        </p:blipFill>
        <p:spPr bwMode="auto">
          <a:xfrm>
            <a:off x="323850" y="1700808"/>
            <a:ext cx="8496300" cy="23779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例題</a:t>
            </a:r>
            <a:r>
              <a:rPr lang="en-US" altLang="zh-TW" dirty="0" smtClean="0"/>
              <a:t>6.5(</a:t>
            </a:r>
            <a:r>
              <a:rPr lang="zh-TW" altLang="en-US" dirty="0" smtClean="0"/>
              <a:t>續</a:t>
            </a:r>
            <a:r>
              <a:rPr lang="en-US" altLang="zh-TW" dirty="0" smtClean="0"/>
              <a:t>)</a:t>
            </a:r>
            <a:endParaRPr lang="zh-TW" altLang="en-US" dirty="0"/>
          </a:p>
        </p:txBody>
      </p:sp>
      <p:pic>
        <p:nvPicPr>
          <p:cNvPr id="62469" name="Picture 5"/>
          <p:cNvPicPr>
            <a:picLocks noGrp="1" noChangeAspect="1" noChangeArrowheads="1"/>
          </p:cNvPicPr>
          <p:nvPr>
            <p:ph idx="1"/>
          </p:nvPr>
        </p:nvPicPr>
        <p:blipFill>
          <a:blip r:embed="rId2" cstate="print"/>
          <a:srcRect/>
          <a:stretch>
            <a:fillRect/>
          </a:stretch>
        </p:blipFill>
        <p:spPr bwMode="auto">
          <a:xfrm>
            <a:off x="323850" y="1340768"/>
            <a:ext cx="8496300" cy="441366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52</a:t>
            </a:fld>
            <a:endParaRPr lang="zh-TW"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 </a:t>
            </a:r>
            <a:r>
              <a:rPr lang="en-US" altLang="zh-TW" i="1" dirty="0" smtClean="0"/>
              <a:t>t</a:t>
            </a:r>
            <a:r>
              <a:rPr lang="en-US" altLang="zh-TW" dirty="0" smtClean="0"/>
              <a:t> </a:t>
            </a:r>
            <a:r>
              <a:rPr lang="zh-TW" altLang="en-US" dirty="0" smtClean="0"/>
              <a:t>檢定的</a:t>
            </a:r>
            <a:r>
              <a:rPr lang="zh-TW" altLang="en-US" dirty="0" smtClean="0"/>
              <a:t>評論</a:t>
            </a:r>
            <a:endParaRPr lang="zh-TW" altLang="en-US" dirty="0"/>
          </a:p>
        </p:txBody>
      </p:sp>
      <p:sp>
        <p:nvSpPr>
          <p:cNvPr id="3" name="內容版面配置區 2"/>
          <p:cNvSpPr>
            <a:spLocks noGrp="1"/>
          </p:cNvSpPr>
          <p:nvPr>
            <p:ph idx="1"/>
          </p:nvPr>
        </p:nvSpPr>
        <p:spPr/>
        <p:txBody>
          <a:bodyPr/>
          <a:lstStyle/>
          <a:p>
            <a:r>
              <a:rPr lang="zh-TW" altLang="en-US" dirty="0" smtClean="0">
                <a:effectLst>
                  <a:outerShdw blurRad="38100" dist="38100" dir="2700000" algn="tl">
                    <a:srgbClr val="000000">
                      <a:alpha val="43137"/>
                    </a:srgbClr>
                  </a:outerShdw>
                </a:effectLst>
              </a:rPr>
              <a:t>嚴格</a:t>
            </a:r>
            <a:r>
              <a:rPr lang="zh-TW" altLang="en-US" dirty="0" smtClean="0">
                <a:effectLst>
                  <a:outerShdw blurRad="38100" dist="38100" dir="2700000" algn="tl">
                    <a:srgbClr val="000000">
                      <a:alpha val="43137"/>
                    </a:srgbClr>
                  </a:outerShdw>
                </a:effectLst>
              </a:rPr>
              <a:t>說來</a:t>
            </a:r>
            <a:r>
              <a:rPr lang="zh-TW" altLang="en-US" dirty="0" smtClean="0"/>
              <a:t>，除非知道樣本來自一個常態的母體，否則供檢定或信心區間的百分點學生 </a:t>
            </a:r>
            <a:r>
              <a:rPr lang="en-US" altLang="zh-TW" i="1" dirty="0" smtClean="0"/>
              <a:t>t </a:t>
            </a:r>
            <a:r>
              <a:rPr lang="zh-TW" altLang="en-US" dirty="0" smtClean="0"/>
              <a:t>表不應該被使用。特別是，</a:t>
            </a:r>
            <a:r>
              <a:rPr lang="el-GR" altLang="zh-TW" i="1" dirty="0" smtClean="0"/>
              <a:t>σ</a:t>
            </a:r>
            <a:r>
              <a:rPr lang="zh-TW" altLang="en-US" dirty="0" smtClean="0"/>
              <a:t> 很少被假設是已知的。</a:t>
            </a:r>
            <a:endParaRPr lang="en-US" altLang="zh-TW" dirty="0" smtClean="0"/>
          </a:p>
          <a:p>
            <a:r>
              <a:rPr lang="zh-TW" altLang="en-US" dirty="0" smtClean="0"/>
              <a:t>許多統計學的教科書都建議當           且帶有鐘形母體時，我們可很安全地在以下的檢定統計量中以 </a:t>
            </a:r>
            <a:r>
              <a:rPr lang="en-US" altLang="zh-TW" i="1" dirty="0" smtClean="0"/>
              <a:t>s </a:t>
            </a:r>
            <a:r>
              <a:rPr lang="zh-TW" altLang="en-US" dirty="0" smtClean="0"/>
              <a:t>來取代 </a:t>
            </a:r>
            <a:r>
              <a:rPr lang="el-GR" altLang="zh-TW" i="1" dirty="0" smtClean="0"/>
              <a:t>σ</a:t>
            </a:r>
            <a:r>
              <a:rPr lang="zh-TW" altLang="en-US" dirty="0" smtClean="0"/>
              <a:t>，而且仍可用 </a:t>
            </a:r>
            <a:r>
              <a:rPr lang="en-US" altLang="zh-TW" i="1" dirty="0" smtClean="0"/>
              <a:t>Z</a:t>
            </a:r>
            <a:r>
              <a:rPr lang="en-US" altLang="zh-TW" dirty="0" smtClean="0"/>
              <a:t> </a:t>
            </a:r>
            <a:r>
              <a:rPr lang="zh-TW" altLang="en-US" dirty="0" smtClean="0"/>
              <a:t>表給適當的臨界區域。</a:t>
            </a:r>
            <a:endParaRPr lang="en-US" altLang="zh-TW" dirty="0" smtClean="0"/>
          </a:p>
          <a:p>
            <a:endParaRPr lang="en-US" altLang="zh-TW" dirty="0" smtClean="0"/>
          </a:p>
          <a:p>
            <a:r>
              <a:rPr lang="zh-TW" altLang="en-US" dirty="0" smtClean="0"/>
              <a:t>此處的涵義是中央極限定理確實被牽扯進來且我們要仰賴         的事實。</a:t>
            </a:r>
            <a:endParaRPr lang="zh-TW" altLang="en-US" dirty="0"/>
          </a:p>
        </p:txBody>
      </p:sp>
      <p:graphicFrame>
        <p:nvGraphicFramePr>
          <p:cNvPr id="4" name="物件 3"/>
          <p:cNvGraphicFramePr>
            <a:graphicFrameLocks noChangeAspect="1"/>
          </p:cNvGraphicFramePr>
          <p:nvPr/>
        </p:nvGraphicFramePr>
        <p:xfrm>
          <a:off x="5868144" y="2924944"/>
          <a:ext cx="787400" cy="279400"/>
        </p:xfrm>
        <a:graphic>
          <a:graphicData uri="http://schemas.openxmlformats.org/presentationml/2006/ole">
            <p:oleObj spid="_x0000_s63490" name="方程式" r:id="rId3" imgW="787320" imgH="279360" progId="Equation.3">
              <p:embed/>
            </p:oleObj>
          </a:graphicData>
        </a:graphic>
      </p:graphicFrame>
      <p:graphicFrame>
        <p:nvGraphicFramePr>
          <p:cNvPr id="5" name="物件 4"/>
          <p:cNvGraphicFramePr>
            <a:graphicFrameLocks noChangeAspect="1"/>
          </p:cNvGraphicFramePr>
          <p:nvPr/>
        </p:nvGraphicFramePr>
        <p:xfrm>
          <a:off x="3851920" y="4293096"/>
          <a:ext cx="1270000" cy="787400"/>
        </p:xfrm>
        <a:graphic>
          <a:graphicData uri="http://schemas.openxmlformats.org/presentationml/2006/ole">
            <p:oleObj spid="_x0000_s63491" name="方程式" r:id="rId4" imgW="1269720" imgH="787320" progId="Equation.3">
              <p:embed/>
            </p:oleObj>
          </a:graphicData>
        </a:graphic>
      </p:graphicFrame>
      <p:graphicFrame>
        <p:nvGraphicFramePr>
          <p:cNvPr id="6" name="物件 5"/>
          <p:cNvGraphicFramePr>
            <a:graphicFrameLocks noChangeAspect="1"/>
          </p:cNvGraphicFramePr>
          <p:nvPr/>
        </p:nvGraphicFramePr>
        <p:xfrm>
          <a:off x="2771800" y="5877272"/>
          <a:ext cx="685800" cy="203200"/>
        </p:xfrm>
        <a:graphic>
          <a:graphicData uri="http://schemas.openxmlformats.org/presentationml/2006/ole">
            <p:oleObj spid="_x0000_s63492" name="方程式" r:id="rId5" imgW="685800" imgH="20304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53</a:t>
            </a:fld>
            <a:endParaRPr lang="zh-TW"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 </a:t>
            </a:r>
            <a:r>
              <a:rPr lang="en-US" altLang="zh-TW" i="1" dirty="0" smtClean="0"/>
              <a:t>t</a:t>
            </a:r>
            <a:r>
              <a:rPr lang="en-US" altLang="zh-TW" dirty="0" smtClean="0"/>
              <a:t> </a:t>
            </a:r>
            <a:r>
              <a:rPr lang="zh-TW" altLang="en-US" dirty="0" smtClean="0"/>
              <a:t>檢定的評論</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在         的情況下，使用者不能再仰賴接近 </a:t>
            </a:r>
            <a:r>
              <a:rPr lang="el-GR" altLang="zh-TW" i="1" dirty="0" smtClean="0"/>
              <a:t>σ</a:t>
            </a:r>
            <a:r>
              <a:rPr lang="zh-TW" altLang="en-US" dirty="0" smtClean="0"/>
              <a:t> 的假設，因而為了將估測的不精準性納入考慮，信心區間應該更寬或是臨界值在大小上更大。</a:t>
            </a:r>
            <a:r>
              <a:rPr lang="en-US" altLang="zh-TW" i="1" dirty="0" smtClean="0"/>
              <a:t>t </a:t>
            </a:r>
            <a:r>
              <a:rPr lang="zh-TW" altLang="en-US" dirty="0" smtClean="0"/>
              <a:t>分布百分點達成此目的，但只有當樣本是從常態分布而來才算正確。</a:t>
            </a:r>
            <a:endParaRPr lang="zh-TW" altLang="en-US" dirty="0"/>
          </a:p>
        </p:txBody>
      </p:sp>
      <p:graphicFrame>
        <p:nvGraphicFramePr>
          <p:cNvPr id="4" name="物件 3"/>
          <p:cNvGraphicFramePr>
            <a:graphicFrameLocks noChangeAspect="1"/>
          </p:cNvGraphicFramePr>
          <p:nvPr/>
        </p:nvGraphicFramePr>
        <p:xfrm>
          <a:off x="1187450" y="1449388"/>
          <a:ext cx="787400" cy="279400"/>
        </p:xfrm>
        <a:graphic>
          <a:graphicData uri="http://schemas.openxmlformats.org/presentationml/2006/ole">
            <p:oleObj spid="_x0000_s64514" name="方程式" r:id="rId3" imgW="787320" imgH="279360" progId="Equation.3">
              <p:embed/>
            </p:oleObj>
          </a:graphicData>
        </a:graphic>
      </p:graphicFrame>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54</a:t>
            </a:fld>
            <a:endParaRPr lang="zh-TW"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供單一樣本 </a:t>
            </a:r>
            <a:r>
              <a:rPr lang="en-US" altLang="zh-TW" i="1" dirty="0" smtClean="0"/>
              <a:t>t</a:t>
            </a:r>
            <a:r>
              <a:rPr lang="zh-TW" altLang="en-US" dirty="0" smtClean="0"/>
              <a:t> 檢定用的附註解電腦</a:t>
            </a:r>
            <a:r>
              <a:rPr lang="zh-TW" altLang="en-US" dirty="0" smtClean="0"/>
              <a:t>列印</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251520" y="1556792"/>
            <a:ext cx="8572649" cy="237626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55</a:t>
            </a:fld>
            <a:endParaRPr lang="zh-TW"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6.5</a:t>
            </a:r>
            <a:r>
              <a:rPr lang="zh-TW" altLang="en-US" dirty="0" smtClean="0"/>
              <a:t> 雙樣本：兩個平均值的檢定</a:t>
            </a:r>
            <a:endParaRPr lang="zh-TW" altLang="en-US" dirty="0"/>
          </a:p>
        </p:txBody>
      </p:sp>
      <p:sp>
        <p:nvSpPr>
          <p:cNvPr id="5" name="內容版面配置區 4"/>
          <p:cNvSpPr>
            <a:spLocks noGrp="1"/>
          </p:cNvSpPr>
          <p:nvPr>
            <p:ph idx="1"/>
          </p:nvPr>
        </p:nvSpPr>
        <p:spPr/>
        <p:txBody>
          <a:bodyPr/>
          <a:lstStyle/>
          <a:p>
            <a:r>
              <a:rPr lang="zh-TW" altLang="en-US" dirty="0" smtClean="0"/>
              <a:t>對兩個平均值的雙邊假說一般可寫成</a:t>
            </a:r>
            <a:r>
              <a:rPr lang="en-US" altLang="zh-TW" dirty="0" smtClean="0"/>
              <a:t/>
            </a:r>
            <a:br>
              <a:rPr lang="en-US" altLang="zh-TW" dirty="0" smtClean="0"/>
            </a:br>
            <a:r>
              <a:rPr lang="en-US" altLang="zh-TW" dirty="0" smtClean="0"/>
              <a:t/>
            </a:r>
            <a:br>
              <a:rPr lang="en-US" altLang="zh-TW" dirty="0" smtClean="0"/>
            </a:br>
            <a:endParaRPr lang="en-US" altLang="zh-TW" dirty="0" smtClean="0"/>
          </a:p>
          <a:p>
            <a:r>
              <a:rPr lang="zh-TW" altLang="en-US" dirty="0" smtClean="0"/>
              <a:t>對立假說可以是雙邊或單邊。所用的分布再度是 </a:t>
            </a:r>
            <a:r>
              <a:rPr lang="en-US" altLang="zh-TW" i="1" dirty="0" smtClean="0"/>
              <a:t>H</a:t>
            </a:r>
            <a:r>
              <a:rPr lang="en-US" altLang="zh-TW" baseline="-25000" dirty="0" smtClean="0"/>
              <a:t>0</a:t>
            </a:r>
            <a:r>
              <a:rPr lang="zh-TW" altLang="en-US" dirty="0" smtClean="0"/>
              <a:t> 下的檢定統計量。計算出值    和   ，且當已知 </a:t>
            </a:r>
            <a:r>
              <a:rPr lang="el-GR" altLang="zh-TW" i="1" dirty="0" smtClean="0"/>
              <a:t>σ</a:t>
            </a:r>
            <a:r>
              <a:rPr lang="en-US" altLang="zh-TW" baseline="-25000" dirty="0" smtClean="0"/>
              <a:t>1</a:t>
            </a:r>
            <a:r>
              <a:rPr lang="zh-TW" altLang="en-US" dirty="0" smtClean="0"/>
              <a:t> 和 </a:t>
            </a:r>
            <a:r>
              <a:rPr lang="el-GR" altLang="zh-TW" i="1" dirty="0" smtClean="0"/>
              <a:t>σ</a:t>
            </a:r>
            <a:r>
              <a:rPr lang="en-US" altLang="zh-TW" baseline="-25000" dirty="0" smtClean="0"/>
              <a:t>2</a:t>
            </a:r>
            <a:r>
              <a:rPr lang="zh-TW" altLang="en-US" dirty="0" smtClean="0"/>
              <a:t> 時，檢定統計量為</a:t>
            </a:r>
            <a:endParaRPr lang="zh-TW" altLang="en-US" dirty="0"/>
          </a:p>
        </p:txBody>
      </p:sp>
      <p:graphicFrame>
        <p:nvGraphicFramePr>
          <p:cNvPr id="6" name="物件 5"/>
          <p:cNvGraphicFramePr>
            <a:graphicFrameLocks noChangeAspect="1"/>
          </p:cNvGraphicFramePr>
          <p:nvPr/>
        </p:nvGraphicFramePr>
        <p:xfrm>
          <a:off x="3530600" y="2060848"/>
          <a:ext cx="2082800" cy="381000"/>
        </p:xfrm>
        <a:graphic>
          <a:graphicData uri="http://schemas.openxmlformats.org/presentationml/2006/ole">
            <p:oleObj spid="_x0000_s65539" name="方程式" r:id="rId3" imgW="2082600" imgH="380880" progId="Equation.3">
              <p:embed/>
            </p:oleObj>
          </a:graphicData>
        </a:graphic>
      </p:graphicFrame>
      <p:graphicFrame>
        <p:nvGraphicFramePr>
          <p:cNvPr id="7" name="物件 6"/>
          <p:cNvGraphicFramePr>
            <a:graphicFrameLocks noChangeAspect="1"/>
          </p:cNvGraphicFramePr>
          <p:nvPr/>
        </p:nvGraphicFramePr>
        <p:xfrm>
          <a:off x="6372225" y="3321050"/>
          <a:ext cx="254000" cy="368300"/>
        </p:xfrm>
        <a:graphic>
          <a:graphicData uri="http://schemas.openxmlformats.org/presentationml/2006/ole">
            <p:oleObj spid="_x0000_s65540" name="方程式" r:id="rId4" imgW="253800" imgH="368280" progId="Equation.3">
              <p:embed/>
            </p:oleObj>
          </a:graphicData>
        </a:graphic>
      </p:graphicFrame>
      <p:graphicFrame>
        <p:nvGraphicFramePr>
          <p:cNvPr id="65541" name="Object 5"/>
          <p:cNvGraphicFramePr>
            <a:graphicFrameLocks noChangeAspect="1"/>
          </p:cNvGraphicFramePr>
          <p:nvPr/>
        </p:nvGraphicFramePr>
        <p:xfrm>
          <a:off x="7092950" y="3321050"/>
          <a:ext cx="279400" cy="368300"/>
        </p:xfrm>
        <a:graphic>
          <a:graphicData uri="http://schemas.openxmlformats.org/presentationml/2006/ole">
            <p:oleObj spid="_x0000_s65541" name="方程式" r:id="rId5" imgW="279360" imgH="368280" progId="Equation.3">
              <p:embed/>
            </p:oleObj>
          </a:graphicData>
        </a:graphic>
      </p:graphicFrame>
      <p:graphicFrame>
        <p:nvGraphicFramePr>
          <p:cNvPr id="9" name="物件 8"/>
          <p:cNvGraphicFramePr>
            <a:graphicFrameLocks noChangeAspect="1"/>
          </p:cNvGraphicFramePr>
          <p:nvPr/>
        </p:nvGraphicFramePr>
        <p:xfrm>
          <a:off x="3333750" y="4365104"/>
          <a:ext cx="2476500" cy="838200"/>
        </p:xfrm>
        <a:graphic>
          <a:graphicData uri="http://schemas.openxmlformats.org/presentationml/2006/ole">
            <p:oleObj spid="_x0000_s65542" name="方程式" r:id="rId6" imgW="2476440" imgH="83808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56</a:t>
            </a:fld>
            <a:endParaRPr lang="zh-TW"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雙樣本：兩個平均值的檢定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其中，在雙邊對立假說的情況下，它有雙尾的臨界區域。也就是說，如果           或            ，則拒絕 </a:t>
            </a:r>
            <a:r>
              <a:rPr lang="en-US" altLang="zh-TW" i="1" dirty="0" smtClean="0"/>
              <a:t>H</a:t>
            </a:r>
            <a:r>
              <a:rPr lang="en-US" altLang="zh-TW" baseline="-25000" dirty="0" smtClean="0"/>
              <a:t>0</a:t>
            </a:r>
            <a:r>
              <a:rPr lang="zh-TW" altLang="en-US" dirty="0" smtClean="0"/>
              <a:t> 而贊同                      。在單邊對立假說的情況下，用單尾的臨界區域。</a:t>
            </a:r>
            <a:endParaRPr lang="zh-TW" altLang="en-US" dirty="0"/>
          </a:p>
        </p:txBody>
      </p:sp>
      <p:graphicFrame>
        <p:nvGraphicFramePr>
          <p:cNvPr id="4" name="物件 3"/>
          <p:cNvGraphicFramePr>
            <a:graphicFrameLocks noChangeAspect="1"/>
          </p:cNvGraphicFramePr>
          <p:nvPr/>
        </p:nvGraphicFramePr>
        <p:xfrm>
          <a:off x="5432400" y="1844824"/>
          <a:ext cx="939800" cy="381000"/>
        </p:xfrm>
        <a:graphic>
          <a:graphicData uri="http://schemas.openxmlformats.org/presentationml/2006/ole">
            <p:oleObj spid="_x0000_s66562" name="方程式" r:id="rId3" imgW="939600" imgH="380880" progId="Equation.3">
              <p:embed/>
            </p:oleObj>
          </a:graphicData>
        </a:graphic>
      </p:graphicFrame>
      <p:graphicFrame>
        <p:nvGraphicFramePr>
          <p:cNvPr id="66563" name="Object 3"/>
          <p:cNvGraphicFramePr>
            <a:graphicFrameLocks noChangeAspect="1"/>
          </p:cNvGraphicFramePr>
          <p:nvPr/>
        </p:nvGraphicFramePr>
        <p:xfrm>
          <a:off x="6804248" y="1844824"/>
          <a:ext cx="1117600" cy="381000"/>
        </p:xfrm>
        <a:graphic>
          <a:graphicData uri="http://schemas.openxmlformats.org/presentationml/2006/ole">
            <p:oleObj spid="_x0000_s66563" name="方程式" r:id="rId4" imgW="1117440" imgH="380880" progId="Equation.3">
              <p:embed/>
            </p:oleObj>
          </a:graphicData>
        </a:graphic>
      </p:graphicFrame>
      <p:graphicFrame>
        <p:nvGraphicFramePr>
          <p:cNvPr id="6" name="物件 5"/>
          <p:cNvGraphicFramePr>
            <a:graphicFrameLocks noChangeAspect="1"/>
          </p:cNvGraphicFramePr>
          <p:nvPr/>
        </p:nvGraphicFramePr>
        <p:xfrm>
          <a:off x="3378696" y="2327920"/>
          <a:ext cx="2057400" cy="381000"/>
        </p:xfrm>
        <a:graphic>
          <a:graphicData uri="http://schemas.openxmlformats.org/presentationml/2006/ole">
            <p:oleObj spid="_x0000_s66564" name="方程式" r:id="rId5" imgW="2057400" imgH="3808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57</a:t>
            </a:fld>
            <a:endParaRPr lang="zh-TW" alt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未知但相等的變異</a:t>
            </a:r>
            <a:r>
              <a:rPr lang="zh-TW" altLang="en-US" dirty="0" smtClean="0"/>
              <a:t>數</a:t>
            </a:r>
            <a:endParaRPr lang="zh-TW" altLang="en-US" dirty="0"/>
          </a:p>
        </p:txBody>
      </p:sp>
      <p:sp>
        <p:nvSpPr>
          <p:cNvPr id="3" name="內容版面配置區 2"/>
          <p:cNvSpPr>
            <a:spLocks noGrp="1"/>
          </p:cNvSpPr>
          <p:nvPr>
            <p:ph idx="1"/>
          </p:nvPr>
        </p:nvSpPr>
        <p:spPr>
          <a:xfrm>
            <a:off x="323528" y="1196752"/>
            <a:ext cx="8496944" cy="5112568"/>
          </a:xfrm>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395538" y="1268760"/>
            <a:ext cx="8334463" cy="3701094"/>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395536" y="5059864"/>
            <a:ext cx="8334465" cy="132146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58</a:t>
            </a:fld>
            <a:endParaRPr lang="zh-TW"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未知但相等的變異數</a:t>
            </a:r>
            <a:r>
              <a:rPr lang="en-US" altLang="zh-TW" dirty="0" smtClean="0"/>
              <a:t>(</a:t>
            </a:r>
            <a:r>
              <a:rPr lang="zh-TW" altLang="en-US" dirty="0" smtClean="0"/>
              <a:t>續</a:t>
            </a:r>
            <a:r>
              <a:rPr lang="en-US" altLang="zh-TW" dirty="0" smtClean="0"/>
              <a:t>)</a:t>
            </a:r>
            <a:endParaRPr lang="zh-TW" altLang="en-US" dirty="0"/>
          </a:p>
        </p:txBody>
      </p:sp>
      <p:sp>
        <p:nvSpPr>
          <p:cNvPr id="6" name="內容版面配置區 5"/>
          <p:cNvSpPr>
            <a:spLocks noGrp="1"/>
          </p:cNvSpPr>
          <p:nvPr>
            <p:ph idx="1"/>
          </p:nvPr>
        </p:nvSpPr>
        <p:spPr/>
        <p:txBody>
          <a:bodyPr/>
          <a:lstStyle/>
          <a:p>
            <a:r>
              <a:rPr lang="zh-TW" altLang="en-US" dirty="0" smtClean="0"/>
              <a:t>分布的自由度是從兩個估測 </a:t>
            </a:r>
            <a:r>
              <a:rPr lang="el-GR" altLang="zh-TW" i="1" dirty="0" smtClean="0"/>
              <a:t>σ</a:t>
            </a:r>
            <a:r>
              <a:rPr lang="en-US" altLang="zh-TW" baseline="30000" dirty="0" smtClean="0"/>
              <a:t>2</a:t>
            </a:r>
            <a:r>
              <a:rPr lang="zh-TW" altLang="en-US" dirty="0" smtClean="0"/>
              <a:t> 的樣本而來的合併資訊結果。正如所預期的一樣，單邊對立假說表示單邊臨界區域。</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59</a:t>
            </a:fld>
            <a:endParaRPr lang="zh-TW"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6.2 </a:t>
            </a:r>
            <a:r>
              <a:rPr lang="zh-TW" altLang="en-US" dirty="0" smtClean="0"/>
              <a:t>統計學上假說的檢定</a:t>
            </a:r>
            <a:endParaRPr lang="zh-TW" altLang="en-US" dirty="0"/>
          </a:p>
        </p:txBody>
      </p:sp>
      <p:sp>
        <p:nvSpPr>
          <p:cNvPr id="3" name="內容版面配置區 2"/>
          <p:cNvSpPr>
            <a:spLocks noGrp="1"/>
          </p:cNvSpPr>
          <p:nvPr>
            <p:ph idx="1"/>
          </p:nvPr>
        </p:nvSpPr>
        <p:spPr/>
        <p:txBody>
          <a:bodyPr/>
          <a:lstStyle/>
          <a:p>
            <a:r>
              <a:rPr lang="zh-TW" altLang="en-US" dirty="0" smtClean="0"/>
              <a:t>已知某種感冒疫苗在 </a:t>
            </a:r>
            <a:r>
              <a:rPr lang="en-US" altLang="zh-TW" dirty="0" smtClean="0"/>
              <a:t>2 </a:t>
            </a:r>
            <a:r>
              <a:rPr lang="zh-TW" altLang="en-US" dirty="0" smtClean="0"/>
              <a:t>年後只有 </a:t>
            </a:r>
            <a:r>
              <a:rPr lang="en-US" altLang="zh-TW" dirty="0" smtClean="0"/>
              <a:t>25% </a:t>
            </a:r>
            <a:r>
              <a:rPr lang="zh-TW" altLang="en-US" dirty="0" smtClean="0"/>
              <a:t>的有效性，為了決定一種新且較貴的疫苗是否提供對同一種病毒有更長效保謢的優點，假定隨機選取 </a:t>
            </a:r>
            <a:r>
              <a:rPr lang="en-US" altLang="zh-TW" dirty="0" smtClean="0"/>
              <a:t>20 </a:t>
            </a:r>
            <a:r>
              <a:rPr lang="zh-TW" altLang="en-US" dirty="0" smtClean="0"/>
              <a:t>人進行預防接種。</a:t>
            </a:r>
          </a:p>
          <a:p>
            <a:r>
              <a:rPr lang="zh-TW" altLang="en-US" dirty="0" smtClean="0"/>
              <a:t>如果接受新疫苗的人中有多於 </a:t>
            </a:r>
            <a:r>
              <a:rPr lang="en-US" altLang="zh-TW" dirty="0" smtClean="0"/>
              <a:t>8 </a:t>
            </a:r>
            <a:r>
              <a:rPr lang="zh-TW" altLang="en-US" dirty="0" smtClean="0"/>
              <a:t>個在為期超過 </a:t>
            </a:r>
            <a:r>
              <a:rPr lang="en-US" altLang="zh-TW" dirty="0" smtClean="0"/>
              <a:t>2 </a:t>
            </a:r>
            <a:r>
              <a:rPr lang="zh-TW" altLang="en-US" dirty="0" smtClean="0"/>
              <a:t>年間沒有感染病毒，則將認定新疫苗比現有使用中的疫苗為優。數量超過 </a:t>
            </a:r>
            <a:r>
              <a:rPr lang="en-US" altLang="zh-TW" dirty="0" smtClean="0"/>
              <a:t>8 </a:t>
            </a:r>
            <a:r>
              <a:rPr lang="zh-TW" altLang="en-US" dirty="0" smtClean="0"/>
              <a:t>的需求有一點是任選的，但似乎是合理的，原因是如果當初 </a:t>
            </a:r>
            <a:r>
              <a:rPr lang="en-US" altLang="zh-TW" dirty="0" smtClean="0"/>
              <a:t>20 </a:t>
            </a:r>
            <a:r>
              <a:rPr lang="zh-TW" altLang="en-US" dirty="0" smtClean="0"/>
              <a:t>人接種現有使用中疫苗的話，預期會有 </a:t>
            </a:r>
            <a:r>
              <a:rPr lang="en-US" altLang="zh-TW" dirty="0" smtClean="0"/>
              <a:t>5 </a:t>
            </a:r>
            <a:r>
              <a:rPr lang="zh-TW" altLang="en-US" dirty="0" smtClean="0"/>
              <a:t>個人可獲得保護，而上述結果代表已略優於此。</a:t>
            </a:r>
            <a:endParaRPr lang="zh-TW" altLang="en-US" dirty="0"/>
          </a:p>
        </p:txBody>
      </p:sp>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6</a:t>
            </a:fld>
            <a:endParaRPr lang="zh-TW" alt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6.6</a:t>
            </a:r>
            <a:endParaRPr lang="zh-TW" altLang="en-US" dirty="0"/>
          </a:p>
        </p:txBody>
      </p:sp>
      <p:pic>
        <p:nvPicPr>
          <p:cNvPr id="75779" name="Picture 3"/>
          <p:cNvPicPr>
            <a:picLocks noGrp="1" noChangeAspect="1" noChangeArrowheads="1"/>
          </p:cNvPicPr>
          <p:nvPr>
            <p:ph idx="1"/>
          </p:nvPr>
        </p:nvPicPr>
        <p:blipFill>
          <a:blip r:embed="rId2" cstate="print"/>
          <a:srcRect b="929"/>
          <a:stretch>
            <a:fillRect/>
          </a:stretch>
        </p:blipFill>
        <p:spPr bwMode="auto">
          <a:xfrm>
            <a:off x="323850" y="1345640"/>
            <a:ext cx="8496300" cy="491284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60</a:t>
            </a:fld>
            <a:endParaRPr lang="zh-TW"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6.6(</a:t>
            </a:r>
            <a:r>
              <a:rPr lang="zh-TW" altLang="en-US" dirty="0" smtClean="0"/>
              <a:t>續</a:t>
            </a:r>
            <a:r>
              <a:rPr lang="en-US" altLang="zh-TW" dirty="0" smtClean="0"/>
              <a:t>)</a:t>
            </a:r>
            <a:endParaRPr lang="zh-TW" altLang="en-US" dirty="0"/>
          </a:p>
        </p:txBody>
      </p:sp>
      <p:pic>
        <p:nvPicPr>
          <p:cNvPr id="76802" name="Picture 2"/>
          <p:cNvPicPr>
            <a:picLocks noGrp="1" noChangeAspect="1" noChangeArrowheads="1"/>
          </p:cNvPicPr>
          <p:nvPr>
            <p:ph idx="1"/>
          </p:nvPr>
        </p:nvPicPr>
        <p:blipFill>
          <a:blip r:embed="rId2" cstate="print"/>
          <a:srcRect t="320"/>
          <a:stretch>
            <a:fillRect/>
          </a:stretch>
        </p:blipFill>
        <p:spPr bwMode="auto">
          <a:xfrm>
            <a:off x="323850" y="1412776"/>
            <a:ext cx="8496300" cy="479765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61</a:t>
            </a:fld>
            <a:endParaRPr lang="zh-TW"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未知但不相等的變異</a:t>
            </a:r>
            <a:r>
              <a:rPr lang="zh-TW" altLang="en-US" dirty="0" smtClean="0"/>
              <a:t>數</a:t>
            </a:r>
            <a:endParaRPr lang="zh-TW" altLang="en-US" dirty="0"/>
          </a:p>
        </p:txBody>
      </p:sp>
      <p:sp>
        <p:nvSpPr>
          <p:cNvPr id="5" name="內容版面配置區 4"/>
          <p:cNvSpPr>
            <a:spLocks noGrp="1"/>
          </p:cNvSpPr>
          <p:nvPr>
            <p:ph idx="1"/>
          </p:nvPr>
        </p:nvSpPr>
        <p:spPr>
          <a:xfrm>
            <a:off x="323528" y="1124744"/>
            <a:ext cx="8496944" cy="5112568"/>
          </a:xfrm>
        </p:spPr>
        <p:txBody>
          <a:bodyPr/>
          <a:lstStyle/>
          <a:p>
            <a:r>
              <a:rPr lang="zh-TW" altLang="en-US" sz="2900" dirty="0" smtClean="0"/>
              <a:t>若</a:t>
            </a:r>
            <a:r>
              <a:rPr lang="zh-TW" altLang="en-US" sz="2900" dirty="0" smtClean="0"/>
              <a:t>母體為常態分布，則統計量</a:t>
            </a: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zh-TW" altLang="en-US" sz="2900" dirty="0" smtClean="0"/>
              <a:t>有一個近似的 </a:t>
            </a:r>
            <a:r>
              <a:rPr lang="en-US" altLang="zh-TW" sz="2900" i="1" dirty="0" smtClean="0"/>
              <a:t>t </a:t>
            </a:r>
            <a:r>
              <a:rPr lang="zh-TW" altLang="en-US" sz="2900" dirty="0" smtClean="0"/>
              <a:t>分布，其近似自由度為</a:t>
            </a: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zh-TW" altLang="en-US" sz="2900" dirty="0" smtClean="0"/>
              <a:t>結果，檢定程序是當                        </a:t>
            </a:r>
            <a:r>
              <a:rPr lang="zh-TW" altLang="en-US" sz="2900" dirty="0" smtClean="0"/>
              <a:t>  時</a:t>
            </a:r>
            <a:r>
              <a:rPr lang="zh-TW" altLang="en-US" sz="2900" dirty="0" smtClean="0"/>
              <a:t>，</a:t>
            </a:r>
            <a:r>
              <a:rPr lang="zh-TW" altLang="en-US" sz="2900" dirty="0" smtClean="0">
                <a:effectLst>
                  <a:outerShdw blurRad="38100" dist="38100" dir="2700000" algn="tl">
                    <a:srgbClr val="000000">
                      <a:alpha val="43137"/>
                    </a:srgbClr>
                  </a:outerShdw>
                </a:effectLst>
              </a:rPr>
              <a:t>不要拒絕 </a:t>
            </a:r>
            <a:r>
              <a:rPr lang="en-US" altLang="zh-TW" sz="2900" i="1" dirty="0" smtClean="0"/>
              <a:t>H</a:t>
            </a:r>
            <a:r>
              <a:rPr lang="en-US" altLang="zh-TW" sz="2900" baseline="-25000" dirty="0" smtClean="0"/>
              <a:t>0</a:t>
            </a:r>
            <a:r>
              <a:rPr lang="zh-TW" altLang="en-US" sz="2900" dirty="0" smtClean="0"/>
              <a:t>，其中 </a:t>
            </a:r>
            <a:r>
              <a:rPr lang="en-US" altLang="zh-TW" sz="2900" i="1" dirty="0" smtClean="0"/>
              <a:t>v </a:t>
            </a:r>
            <a:r>
              <a:rPr lang="zh-TW" altLang="en-US" sz="2900" dirty="0" smtClean="0"/>
              <a:t>如上所示。</a:t>
            </a:r>
            <a:endParaRPr lang="en-US" altLang="zh-TW" sz="2900" dirty="0" smtClean="0"/>
          </a:p>
          <a:p>
            <a:r>
              <a:rPr lang="zh-TW" altLang="en-US" sz="2900" dirty="0" smtClean="0"/>
              <a:t>如合併 </a:t>
            </a:r>
            <a:r>
              <a:rPr lang="en-US" altLang="zh-TW" sz="2900" i="1" dirty="0" smtClean="0"/>
              <a:t>t </a:t>
            </a:r>
            <a:r>
              <a:rPr lang="zh-TW" altLang="en-US" sz="2900" dirty="0" smtClean="0"/>
              <a:t>檢定的情況一樣，單邊對立假說表示單邊臨界區域。</a:t>
            </a:r>
            <a:endParaRPr lang="zh-TW" altLang="en-US" sz="2900" dirty="0"/>
          </a:p>
        </p:txBody>
      </p:sp>
      <p:graphicFrame>
        <p:nvGraphicFramePr>
          <p:cNvPr id="4" name="物件 3"/>
          <p:cNvGraphicFramePr>
            <a:graphicFrameLocks noChangeAspect="1"/>
          </p:cNvGraphicFramePr>
          <p:nvPr/>
        </p:nvGraphicFramePr>
        <p:xfrm>
          <a:off x="3275856" y="1916832"/>
          <a:ext cx="2374900" cy="838200"/>
        </p:xfrm>
        <a:graphic>
          <a:graphicData uri="http://schemas.openxmlformats.org/presentationml/2006/ole">
            <p:oleObj spid="_x0000_s77826" name="方程式" r:id="rId3" imgW="2374560" imgH="838080" progId="Equation.3">
              <p:embed/>
            </p:oleObj>
          </a:graphicData>
        </a:graphic>
      </p:graphicFrame>
      <p:graphicFrame>
        <p:nvGraphicFramePr>
          <p:cNvPr id="77827" name="Object 3"/>
          <p:cNvGraphicFramePr>
            <a:graphicFrameLocks noChangeAspect="1"/>
          </p:cNvGraphicFramePr>
          <p:nvPr/>
        </p:nvGraphicFramePr>
        <p:xfrm>
          <a:off x="2123728" y="3573016"/>
          <a:ext cx="4711700" cy="838200"/>
        </p:xfrm>
        <a:graphic>
          <a:graphicData uri="http://schemas.openxmlformats.org/presentationml/2006/ole">
            <p:oleObj spid="_x0000_s77827" name="方程式" r:id="rId4" imgW="4711680" imgH="838080" progId="Equation.3">
              <p:embed/>
            </p:oleObj>
          </a:graphicData>
        </a:graphic>
      </p:graphicFrame>
      <p:graphicFrame>
        <p:nvGraphicFramePr>
          <p:cNvPr id="6" name="物件 5"/>
          <p:cNvGraphicFramePr>
            <a:graphicFrameLocks noChangeAspect="1"/>
          </p:cNvGraphicFramePr>
          <p:nvPr/>
        </p:nvGraphicFramePr>
        <p:xfrm>
          <a:off x="4179292" y="4750792"/>
          <a:ext cx="2120900" cy="406400"/>
        </p:xfrm>
        <a:graphic>
          <a:graphicData uri="http://schemas.openxmlformats.org/presentationml/2006/ole">
            <p:oleObj spid="_x0000_s77828" name="方程式" r:id="rId5" imgW="2120760" imgH="4060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62</a:t>
            </a:fld>
            <a:endParaRPr lang="zh-TW" alt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成對</a:t>
            </a:r>
            <a:r>
              <a:rPr lang="zh-TW" altLang="en-US" dirty="0" smtClean="0"/>
              <a:t>觀察</a:t>
            </a:r>
            <a:endParaRPr lang="zh-TW" altLang="en-US" dirty="0"/>
          </a:p>
        </p:txBody>
      </p:sp>
      <p:sp>
        <p:nvSpPr>
          <p:cNvPr id="5" name="內容版面配置區 4"/>
          <p:cNvSpPr>
            <a:spLocks noGrp="1"/>
          </p:cNvSpPr>
          <p:nvPr>
            <p:ph idx="1"/>
          </p:nvPr>
        </p:nvSpPr>
        <p:spPr>
          <a:xfrm>
            <a:off x="323528" y="1080000"/>
            <a:ext cx="8496944" cy="5112568"/>
          </a:xfrm>
        </p:spPr>
        <p:txBody>
          <a:bodyPr/>
          <a:lstStyle/>
          <a:p>
            <a:r>
              <a:rPr lang="zh-TW" altLang="en-US" sz="2900" dirty="0" smtClean="0"/>
              <a:t>以</a:t>
            </a:r>
            <a:r>
              <a:rPr lang="zh-TW" altLang="en-US" sz="2900" dirty="0" smtClean="0"/>
              <a:t>假說檢定的行話來說，就是兩個平均值之間所發現的任何顯著差異都應來自於母體的不同條件，而非來自於研究中的實驗單元。</a:t>
            </a:r>
            <a:endParaRPr lang="en-US" altLang="zh-TW" sz="2900" dirty="0" smtClean="0"/>
          </a:p>
          <a:p>
            <a:r>
              <a:rPr lang="zh-TW" altLang="en-US" sz="2900" dirty="0" smtClean="0"/>
              <a:t>當資料是以成對觀察的形式呈現時，可達成兩個平均值的檢定。</a:t>
            </a:r>
            <a:endParaRPr lang="en-US" altLang="zh-TW" sz="2900" dirty="0" smtClean="0"/>
          </a:p>
          <a:p>
            <a:r>
              <a:rPr lang="zh-TW" altLang="en-US" sz="2900" dirty="0" smtClean="0"/>
              <a:t>在這個成對的結構中，兩個母體 </a:t>
            </a:r>
            <a:r>
              <a:rPr lang="en-US" altLang="zh-TW" sz="2900" dirty="0" smtClean="0"/>
              <a:t>(</a:t>
            </a:r>
            <a:r>
              <a:rPr lang="zh-TW" altLang="en-US" sz="2900" dirty="0" smtClean="0"/>
              <a:t>處理</a:t>
            </a:r>
            <a:r>
              <a:rPr lang="en-US" altLang="zh-TW" sz="2900" dirty="0" smtClean="0"/>
              <a:t>) </a:t>
            </a:r>
            <a:r>
              <a:rPr lang="zh-TW" altLang="en-US" sz="2900" dirty="0" smtClean="0"/>
              <a:t>的條件在均勻單元 </a:t>
            </a:r>
            <a:r>
              <a:rPr lang="en-US" altLang="zh-TW" sz="2900" dirty="0" smtClean="0"/>
              <a:t>(</a:t>
            </a:r>
            <a:r>
              <a:rPr lang="zh-TW" altLang="en-US" sz="2900" dirty="0" smtClean="0"/>
              <a:t>對</a:t>
            </a:r>
            <a:r>
              <a:rPr lang="en-US" altLang="zh-TW" sz="2900" dirty="0" smtClean="0"/>
              <a:t>)</a:t>
            </a:r>
            <a:r>
              <a:rPr lang="zh-TW" altLang="en-US" sz="2900" dirty="0" smtClean="0"/>
              <a:t>內被隨機指派。在成對觀察的情況中，對於           ，信心區間的計算是基於隨機變數</a:t>
            </a:r>
            <a:r>
              <a:rPr lang="en-US" altLang="zh-TW" sz="2900" dirty="0" smtClean="0"/>
              <a:t/>
            </a:r>
            <a:br>
              <a:rPr lang="en-US" altLang="zh-TW" sz="2900" dirty="0" smtClean="0"/>
            </a:br>
            <a:r>
              <a:rPr lang="en-US" altLang="zh-TW" sz="2900" dirty="0" smtClean="0"/>
              <a:t/>
            </a:r>
            <a:br>
              <a:rPr lang="en-US" altLang="zh-TW" sz="2900" dirty="0" smtClean="0"/>
            </a:br>
            <a:r>
              <a:rPr lang="zh-TW" altLang="en-US" sz="2900" dirty="0" smtClean="0"/>
              <a:t>其中    和    代表實驗單元中觀察之差異的樣本平均值和標準差。</a:t>
            </a:r>
            <a:endParaRPr lang="zh-TW" altLang="en-US" sz="2900" dirty="0"/>
          </a:p>
        </p:txBody>
      </p:sp>
      <p:graphicFrame>
        <p:nvGraphicFramePr>
          <p:cNvPr id="4" name="物件 3"/>
          <p:cNvGraphicFramePr>
            <a:graphicFrameLocks noChangeAspect="1"/>
          </p:cNvGraphicFramePr>
          <p:nvPr/>
        </p:nvGraphicFramePr>
        <p:xfrm>
          <a:off x="2411760" y="4437112"/>
          <a:ext cx="876300" cy="368300"/>
        </p:xfrm>
        <a:graphic>
          <a:graphicData uri="http://schemas.openxmlformats.org/presentationml/2006/ole">
            <p:oleObj spid="_x0000_s78850" name="方程式" r:id="rId3" imgW="876240" imgH="368280" progId="Equation.3">
              <p:embed/>
            </p:oleObj>
          </a:graphicData>
        </a:graphic>
      </p:graphicFrame>
      <p:graphicFrame>
        <p:nvGraphicFramePr>
          <p:cNvPr id="6" name="物件 5"/>
          <p:cNvGraphicFramePr>
            <a:graphicFrameLocks noChangeAspect="1"/>
          </p:cNvGraphicFramePr>
          <p:nvPr/>
        </p:nvGraphicFramePr>
        <p:xfrm>
          <a:off x="3563888" y="4941168"/>
          <a:ext cx="1314450" cy="719137"/>
        </p:xfrm>
        <a:graphic>
          <a:graphicData uri="http://schemas.openxmlformats.org/presentationml/2006/ole">
            <p:oleObj spid="_x0000_s78851" name="方程式" r:id="rId4" imgW="1460160" imgH="799920" progId="Equation.3">
              <p:embed/>
            </p:oleObj>
          </a:graphicData>
        </a:graphic>
      </p:graphicFrame>
      <p:graphicFrame>
        <p:nvGraphicFramePr>
          <p:cNvPr id="78852" name="Object 4"/>
          <p:cNvGraphicFramePr>
            <a:graphicFrameLocks noChangeAspect="1"/>
          </p:cNvGraphicFramePr>
          <p:nvPr/>
        </p:nvGraphicFramePr>
        <p:xfrm>
          <a:off x="1475656" y="5805264"/>
          <a:ext cx="304800" cy="292100"/>
        </p:xfrm>
        <a:graphic>
          <a:graphicData uri="http://schemas.openxmlformats.org/presentationml/2006/ole">
            <p:oleObj spid="_x0000_s78852" name="方程式" r:id="rId5" imgW="304560" imgH="291960" progId="Equation.3">
              <p:embed/>
            </p:oleObj>
          </a:graphicData>
        </a:graphic>
      </p:graphicFrame>
      <p:graphicFrame>
        <p:nvGraphicFramePr>
          <p:cNvPr id="78853" name="Object 5"/>
          <p:cNvGraphicFramePr>
            <a:graphicFrameLocks noChangeAspect="1"/>
          </p:cNvGraphicFramePr>
          <p:nvPr/>
        </p:nvGraphicFramePr>
        <p:xfrm>
          <a:off x="2267744" y="5805264"/>
          <a:ext cx="317500" cy="381000"/>
        </p:xfrm>
        <a:graphic>
          <a:graphicData uri="http://schemas.openxmlformats.org/presentationml/2006/ole">
            <p:oleObj spid="_x0000_s78853" name="方程式" r:id="rId6" imgW="317160" imgH="38088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63</a:t>
            </a:fld>
            <a:endParaRPr lang="zh-TW"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成對觀察</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和在</a:t>
            </a:r>
            <a:r>
              <a:rPr lang="zh-TW" altLang="en-US" dirty="0" smtClean="0">
                <a:effectLst>
                  <a:outerShdw blurRad="38100" dist="38100" dir="2700000" algn="tl">
                    <a:srgbClr val="000000">
                      <a:alpha val="43137"/>
                    </a:srgbClr>
                  </a:outerShdw>
                </a:effectLst>
              </a:rPr>
              <a:t>合併 </a:t>
            </a:r>
            <a:r>
              <a:rPr lang="en-US" altLang="zh-TW" i="1" dirty="0" smtClean="0">
                <a:effectLst>
                  <a:outerShdw blurRad="38100" dist="38100" dir="2700000" algn="tl">
                    <a:srgbClr val="000000">
                      <a:alpha val="43137"/>
                    </a:srgbClr>
                  </a:outerShdw>
                </a:effectLst>
              </a:rPr>
              <a:t>t </a:t>
            </a:r>
            <a:r>
              <a:rPr lang="zh-TW" altLang="en-US" dirty="0" smtClean="0">
                <a:effectLst>
                  <a:outerShdw blurRad="38100" dist="38100" dir="2700000" algn="tl">
                    <a:srgbClr val="000000">
                      <a:alpha val="43137"/>
                    </a:srgbClr>
                  </a:outerShdw>
                </a:effectLst>
              </a:rPr>
              <a:t>檢定</a:t>
            </a:r>
            <a:r>
              <a:rPr lang="zh-TW" altLang="en-US" dirty="0" smtClean="0"/>
              <a:t>的情況中一樣，所持的假設是來自每個母體的觀察都有常態分布。</a:t>
            </a:r>
            <a:endParaRPr lang="en-US" altLang="zh-TW" dirty="0" smtClean="0"/>
          </a:p>
          <a:p>
            <a:r>
              <a:rPr lang="zh-TW" altLang="en-US" dirty="0" smtClean="0"/>
              <a:t>藉由使用經計算的差                 ，這個雙樣本問題基本上簡化成單樣本問題。</a:t>
            </a:r>
            <a:endParaRPr lang="en-US" altLang="zh-TW" dirty="0" smtClean="0"/>
          </a:p>
          <a:p>
            <a:r>
              <a:rPr lang="zh-TW" altLang="en-US" dirty="0" smtClean="0"/>
              <a:t>假說簡化成</a:t>
            </a:r>
            <a:r>
              <a:rPr lang="en-US" altLang="zh-TW" dirty="0" smtClean="0"/>
              <a:t/>
            </a:r>
            <a:br>
              <a:rPr lang="en-US" altLang="zh-TW" dirty="0" smtClean="0"/>
            </a:br>
            <a:r>
              <a:rPr lang="en-US" altLang="zh-TW" dirty="0" smtClean="0"/>
              <a:t/>
            </a:r>
            <a:br>
              <a:rPr lang="en-US" altLang="zh-TW" dirty="0" smtClean="0"/>
            </a:br>
            <a:r>
              <a:rPr lang="zh-TW" altLang="en-US" dirty="0" smtClean="0"/>
              <a:t>於是經計算的檢定統計量為</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臨界</a:t>
            </a:r>
            <a:r>
              <a:rPr lang="zh-TW" altLang="en-US" dirty="0" smtClean="0"/>
              <a:t>區是用自由度為        的 </a:t>
            </a:r>
            <a:r>
              <a:rPr lang="en-US" altLang="zh-TW" i="1" dirty="0" smtClean="0"/>
              <a:t>t </a:t>
            </a:r>
            <a:r>
              <a:rPr lang="zh-TW" altLang="en-US" dirty="0" smtClean="0"/>
              <a:t>分布來建構。</a:t>
            </a:r>
            <a:endParaRPr lang="zh-TW" altLang="en-US" dirty="0"/>
          </a:p>
        </p:txBody>
      </p:sp>
      <p:graphicFrame>
        <p:nvGraphicFramePr>
          <p:cNvPr id="4" name="物件 3"/>
          <p:cNvGraphicFramePr>
            <a:graphicFrameLocks noChangeAspect="1"/>
          </p:cNvGraphicFramePr>
          <p:nvPr/>
        </p:nvGraphicFramePr>
        <p:xfrm>
          <a:off x="4283968" y="2420888"/>
          <a:ext cx="1536700" cy="381000"/>
        </p:xfrm>
        <a:graphic>
          <a:graphicData uri="http://schemas.openxmlformats.org/presentationml/2006/ole">
            <p:oleObj spid="_x0000_s79874" name="方程式" r:id="rId3" imgW="1536480" imgH="380880" progId="Equation.3">
              <p:embed/>
            </p:oleObj>
          </a:graphicData>
        </a:graphic>
      </p:graphicFrame>
      <p:graphicFrame>
        <p:nvGraphicFramePr>
          <p:cNvPr id="5" name="物件 4"/>
          <p:cNvGraphicFramePr>
            <a:graphicFrameLocks noChangeAspect="1"/>
          </p:cNvGraphicFramePr>
          <p:nvPr/>
        </p:nvGraphicFramePr>
        <p:xfrm>
          <a:off x="3491880" y="3789040"/>
          <a:ext cx="1574800" cy="381000"/>
        </p:xfrm>
        <a:graphic>
          <a:graphicData uri="http://schemas.openxmlformats.org/presentationml/2006/ole">
            <p:oleObj spid="_x0000_s79875" name="方程式" r:id="rId4" imgW="1574640" imgH="380880" progId="Equation.3">
              <p:embed/>
            </p:oleObj>
          </a:graphicData>
        </a:graphic>
      </p:graphicFrame>
      <p:graphicFrame>
        <p:nvGraphicFramePr>
          <p:cNvPr id="6" name="物件 5"/>
          <p:cNvGraphicFramePr>
            <a:graphicFrameLocks noChangeAspect="1"/>
          </p:cNvGraphicFramePr>
          <p:nvPr/>
        </p:nvGraphicFramePr>
        <p:xfrm>
          <a:off x="3563888" y="4797152"/>
          <a:ext cx="1257300" cy="800100"/>
        </p:xfrm>
        <a:graphic>
          <a:graphicData uri="http://schemas.openxmlformats.org/presentationml/2006/ole">
            <p:oleObj spid="_x0000_s79876" name="方程式" r:id="rId5" imgW="1257120" imgH="799920" progId="Equation.3">
              <p:embed/>
            </p:oleObj>
          </a:graphicData>
        </a:graphic>
      </p:graphicFrame>
      <p:graphicFrame>
        <p:nvGraphicFramePr>
          <p:cNvPr id="79877" name="Object 5"/>
          <p:cNvGraphicFramePr>
            <a:graphicFrameLocks noChangeAspect="1"/>
          </p:cNvGraphicFramePr>
          <p:nvPr/>
        </p:nvGraphicFramePr>
        <p:xfrm>
          <a:off x="4283968" y="5733256"/>
          <a:ext cx="558800" cy="279400"/>
        </p:xfrm>
        <a:graphic>
          <a:graphicData uri="http://schemas.openxmlformats.org/presentationml/2006/ole">
            <p:oleObj spid="_x0000_s79877" name="方程式" r:id="rId6" imgW="558720" imgH="27936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64</a:t>
            </a:fld>
            <a:endParaRPr lang="zh-TW" alt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成對 </a:t>
            </a:r>
            <a:r>
              <a:rPr lang="en-US" altLang="zh-TW" i="1" dirty="0" smtClean="0"/>
              <a:t>t</a:t>
            </a:r>
            <a:r>
              <a:rPr lang="zh-TW" altLang="en-US" dirty="0" smtClean="0"/>
              <a:t> 檢定中的互動</a:t>
            </a:r>
            <a:r>
              <a:rPr lang="zh-TW" altLang="en-US" dirty="0" smtClean="0"/>
              <a:t>問題</a:t>
            </a:r>
            <a:endParaRPr lang="zh-TW" altLang="en-US" dirty="0"/>
          </a:p>
        </p:txBody>
      </p:sp>
      <p:sp>
        <p:nvSpPr>
          <p:cNvPr id="5" name="內容版面配置區 4"/>
          <p:cNvSpPr>
            <a:spLocks noGrp="1"/>
          </p:cNvSpPr>
          <p:nvPr>
            <p:ph idx="1"/>
          </p:nvPr>
        </p:nvSpPr>
        <p:spPr/>
        <p:txBody>
          <a:bodyPr/>
          <a:lstStyle/>
          <a:p>
            <a:r>
              <a:rPr lang="zh-TW" altLang="en-US" dirty="0" smtClean="0"/>
              <a:t>成對</a:t>
            </a:r>
            <a:r>
              <a:rPr lang="zh-TW" altLang="en-US" dirty="0" smtClean="0"/>
              <a:t>化使一個差量 </a:t>
            </a:r>
            <a:r>
              <a:rPr lang="el-GR" altLang="zh-TW" i="1" dirty="0" smtClean="0"/>
              <a:t>σ</a:t>
            </a:r>
            <a:r>
              <a:rPr lang="en-US" altLang="zh-TW" i="1" baseline="-25000" dirty="0" smtClean="0"/>
              <a:t>D</a:t>
            </a:r>
            <a:r>
              <a:rPr lang="zh-TW" altLang="en-US" dirty="0" smtClean="0"/>
              <a:t> 的標準差                     降低。</a:t>
            </a:r>
            <a:endParaRPr lang="en-US" altLang="zh-TW" dirty="0" smtClean="0"/>
          </a:p>
          <a:p>
            <a:r>
              <a:rPr lang="zh-TW" altLang="en-US" dirty="0" smtClean="0"/>
              <a:t>若在處理和實驗單元之間有互動存在，則成對化所得的優點可能會明顯降低。</a:t>
            </a:r>
          </a:p>
          <a:p>
            <a:endParaRPr lang="zh-TW" altLang="en-US" dirty="0"/>
          </a:p>
        </p:txBody>
      </p:sp>
      <p:graphicFrame>
        <p:nvGraphicFramePr>
          <p:cNvPr id="4" name="物件 3"/>
          <p:cNvGraphicFramePr>
            <a:graphicFrameLocks noChangeAspect="1"/>
          </p:cNvGraphicFramePr>
          <p:nvPr/>
        </p:nvGraphicFramePr>
        <p:xfrm>
          <a:off x="6012160" y="1340768"/>
          <a:ext cx="1727200" cy="381000"/>
        </p:xfrm>
        <a:graphic>
          <a:graphicData uri="http://schemas.openxmlformats.org/presentationml/2006/ole">
            <p:oleObj spid="_x0000_s80898" name="方程式" r:id="rId3" imgW="1726920" imgH="3808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65</a:t>
            </a:fld>
            <a:endParaRPr lang="zh-TW"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案例研究</a:t>
            </a:r>
            <a:r>
              <a:rPr lang="en-US" altLang="zh-TW" dirty="0" smtClean="0"/>
              <a:t>6.1</a:t>
            </a:r>
            <a:endParaRPr lang="zh-TW" altLang="en-US" dirty="0"/>
          </a:p>
        </p:txBody>
      </p:sp>
      <p:pic>
        <p:nvPicPr>
          <p:cNvPr id="81922" name="Picture 2"/>
          <p:cNvPicPr>
            <a:picLocks noGrp="1" noChangeAspect="1" noChangeArrowheads="1"/>
          </p:cNvPicPr>
          <p:nvPr>
            <p:ph idx="1"/>
          </p:nvPr>
        </p:nvPicPr>
        <p:blipFill>
          <a:blip r:embed="rId2" cstate="print"/>
          <a:srcRect/>
          <a:stretch>
            <a:fillRect/>
          </a:stretch>
        </p:blipFill>
        <p:spPr bwMode="auto">
          <a:xfrm>
            <a:off x="612448" y="1412776"/>
            <a:ext cx="7992000" cy="260516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66</a:t>
            </a:fld>
            <a:endParaRPr lang="zh-TW"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案例研究</a:t>
            </a:r>
            <a:r>
              <a:rPr lang="en-US" altLang="zh-TW" dirty="0" smtClean="0"/>
              <a:t>6.1(</a:t>
            </a:r>
            <a:r>
              <a:rPr lang="zh-TW" altLang="en-US" dirty="0" smtClean="0"/>
              <a:t>續</a:t>
            </a:r>
            <a:r>
              <a:rPr lang="en-US" altLang="zh-TW" dirty="0" smtClean="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536948" y="1340768"/>
            <a:ext cx="6070103"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67</a:t>
            </a:fld>
            <a:endParaRPr lang="zh-TW"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案例研究</a:t>
            </a:r>
            <a:r>
              <a:rPr lang="en-US" altLang="zh-TW" dirty="0" smtClean="0"/>
              <a:t>6.1(</a:t>
            </a:r>
            <a:r>
              <a:rPr lang="zh-TW" altLang="en-US" dirty="0" smtClean="0"/>
              <a:t>續</a:t>
            </a:r>
            <a:r>
              <a:rPr lang="en-US" altLang="zh-TW" dirty="0" smtClean="0"/>
              <a:t>)</a:t>
            </a:r>
            <a:endParaRPr lang="zh-TW" altLang="en-US" dirty="0"/>
          </a:p>
        </p:txBody>
      </p:sp>
      <p:pic>
        <p:nvPicPr>
          <p:cNvPr id="83970" name="Picture 2"/>
          <p:cNvPicPr>
            <a:picLocks noGrp="1" noChangeAspect="1" noChangeArrowheads="1"/>
          </p:cNvPicPr>
          <p:nvPr>
            <p:ph idx="1"/>
          </p:nvPr>
        </p:nvPicPr>
        <p:blipFill>
          <a:blip r:embed="rId2" cstate="print"/>
          <a:srcRect b="82629"/>
          <a:stretch>
            <a:fillRect/>
          </a:stretch>
        </p:blipFill>
        <p:spPr bwMode="auto">
          <a:xfrm>
            <a:off x="323850" y="1340768"/>
            <a:ext cx="8496300" cy="720080"/>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20845"/>
          <a:stretch>
            <a:fillRect/>
          </a:stretch>
        </p:blipFill>
        <p:spPr bwMode="auto">
          <a:xfrm>
            <a:off x="323528" y="2235989"/>
            <a:ext cx="8496300" cy="328124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68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案例研究</a:t>
            </a:r>
            <a:r>
              <a:rPr lang="en-US" altLang="zh-TW" dirty="0" smtClean="0"/>
              <a:t>6.1(</a:t>
            </a:r>
            <a:r>
              <a:rPr lang="zh-TW" altLang="en-US" dirty="0" smtClean="0"/>
              <a:t>續</a:t>
            </a:r>
            <a:r>
              <a:rPr lang="en-US" altLang="zh-TW" dirty="0" smtClean="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323850" y="1412776"/>
            <a:ext cx="8496300" cy="319379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69</a:t>
            </a:fld>
            <a:endParaRPr lang="zh-TW"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統計學上假說的檢定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基本上我們檢定的虛無假說是在為期 </a:t>
            </a:r>
            <a:r>
              <a:rPr lang="en-US" altLang="zh-TW" dirty="0" smtClean="0"/>
              <a:t>2 </a:t>
            </a:r>
            <a:r>
              <a:rPr lang="zh-TW" altLang="en-US" dirty="0" smtClean="0"/>
              <a:t>年後新疫苗和現在常用的疫苗一樣有效，而對立假說則是新疫苗事實上更好。這相當於檢定一個所給實驗中成功機率的二項式參數            的假說和           的對立假說，此表示通常寫成如下：</a:t>
            </a:r>
            <a:endParaRPr lang="zh-TW" altLang="en-US" dirty="0"/>
          </a:p>
        </p:txBody>
      </p:sp>
      <p:graphicFrame>
        <p:nvGraphicFramePr>
          <p:cNvPr id="4" name="物件 3"/>
          <p:cNvGraphicFramePr>
            <a:graphicFrameLocks noChangeAspect="1"/>
          </p:cNvGraphicFramePr>
          <p:nvPr/>
        </p:nvGraphicFramePr>
        <p:xfrm>
          <a:off x="6156176" y="2817813"/>
          <a:ext cx="965200" cy="342900"/>
        </p:xfrm>
        <a:graphic>
          <a:graphicData uri="http://schemas.openxmlformats.org/presentationml/2006/ole">
            <p:oleObj spid="_x0000_s2050" name="方程式" r:id="rId3" imgW="965160" imgH="342720" progId="Equation.3">
              <p:embed/>
            </p:oleObj>
          </a:graphicData>
        </a:graphic>
      </p:graphicFrame>
      <p:graphicFrame>
        <p:nvGraphicFramePr>
          <p:cNvPr id="2051" name="Object 3"/>
          <p:cNvGraphicFramePr>
            <a:graphicFrameLocks noChangeAspect="1"/>
          </p:cNvGraphicFramePr>
          <p:nvPr/>
        </p:nvGraphicFramePr>
        <p:xfrm>
          <a:off x="1158528" y="3267075"/>
          <a:ext cx="965200" cy="342900"/>
        </p:xfrm>
        <a:graphic>
          <a:graphicData uri="http://schemas.openxmlformats.org/presentationml/2006/ole">
            <p:oleObj spid="_x0000_s2051" name="方程式" r:id="rId4" imgW="965160" imgH="342720" progId="Equation.3">
              <p:embed/>
            </p:oleObj>
          </a:graphicData>
        </a:graphic>
      </p:graphicFrame>
      <p:graphicFrame>
        <p:nvGraphicFramePr>
          <p:cNvPr id="6" name="物件 5"/>
          <p:cNvGraphicFramePr>
            <a:graphicFrameLocks noChangeAspect="1"/>
          </p:cNvGraphicFramePr>
          <p:nvPr/>
        </p:nvGraphicFramePr>
        <p:xfrm>
          <a:off x="3714750" y="3933056"/>
          <a:ext cx="1714500" cy="838200"/>
        </p:xfrm>
        <a:graphic>
          <a:graphicData uri="http://schemas.openxmlformats.org/presentationml/2006/ole">
            <p:oleObj spid="_x0000_s2052" name="方程式" r:id="rId5" imgW="1714320" imgH="8380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7</a:t>
            </a:fld>
            <a:endParaRPr lang="zh-TW"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供成對 </a:t>
            </a:r>
            <a:r>
              <a:rPr lang="en-US" altLang="zh-TW" i="1" dirty="0" smtClean="0"/>
              <a:t>t</a:t>
            </a:r>
            <a:r>
              <a:rPr lang="zh-TW" altLang="en-US" dirty="0" smtClean="0"/>
              <a:t> 檢定用的附註解電腦</a:t>
            </a:r>
            <a:r>
              <a:rPr lang="zh-TW" altLang="en-US" dirty="0" smtClean="0"/>
              <a:t>列印</a:t>
            </a:r>
            <a:endParaRPr lang="zh-TW" altLang="en-US" dirty="0"/>
          </a:p>
        </p:txBody>
      </p:sp>
      <p:sp>
        <p:nvSpPr>
          <p:cNvPr id="5" name="內容版面配置區 4"/>
          <p:cNvSpPr>
            <a:spLocks noGrp="1"/>
          </p:cNvSpPr>
          <p:nvPr>
            <p:ph idx="1"/>
          </p:nvPr>
        </p:nvSpPr>
        <p:spPr/>
        <p:txBody>
          <a:bodyPr/>
          <a:lstStyle/>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294828" y="1700808"/>
            <a:ext cx="8525644" cy="2300836"/>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70</a:t>
            </a:fld>
            <a:endParaRPr lang="zh-TW"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檢定程序的</a:t>
            </a:r>
            <a:r>
              <a:rPr lang="zh-TW" altLang="en-US" dirty="0" smtClean="0"/>
              <a:t>摘要</a:t>
            </a:r>
            <a:endParaRPr lang="zh-TW" altLang="en-US" dirty="0"/>
          </a:p>
        </p:txBody>
      </p:sp>
      <p:sp>
        <p:nvSpPr>
          <p:cNvPr id="5" name="內容版面配置區 4"/>
          <p:cNvSpPr>
            <a:spLocks noGrp="1"/>
          </p:cNvSpPr>
          <p:nvPr>
            <p:ph idx="1"/>
          </p:nvPr>
        </p:nvSpPr>
        <p:spPr/>
        <p:txBody>
          <a:bodyPr/>
          <a:lstStyle/>
          <a:p>
            <a:endParaRPr lang="zh-TW" altLang="en-US" dirty="0"/>
          </a:p>
        </p:txBody>
      </p:sp>
      <p:pic>
        <p:nvPicPr>
          <p:cNvPr id="7" name="Picture 3"/>
          <p:cNvPicPr>
            <a:picLocks noChangeAspect="1" noChangeArrowheads="1"/>
          </p:cNvPicPr>
          <p:nvPr/>
        </p:nvPicPr>
        <p:blipFill>
          <a:blip r:embed="rId2" cstate="print"/>
          <a:srcRect/>
          <a:stretch>
            <a:fillRect/>
          </a:stretch>
        </p:blipFill>
        <p:spPr bwMode="auto">
          <a:xfrm>
            <a:off x="323528" y="1484784"/>
            <a:ext cx="8496300" cy="459682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71</a:t>
            </a:fld>
            <a:endParaRPr lang="zh-TW"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表</a:t>
            </a:r>
            <a:r>
              <a:rPr lang="en-US" altLang="zh-TW" dirty="0" smtClean="0"/>
              <a:t>6.3(</a:t>
            </a:r>
            <a:r>
              <a:rPr lang="zh-TW" altLang="en-US" dirty="0" smtClean="0"/>
              <a:t>續</a:t>
            </a:r>
            <a:r>
              <a:rPr lang="en-US" altLang="zh-TW" dirty="0" smtClean="0"/>
              <a:t>)</a:t>
            </a:r>
            <a:endParaRPr lang="zh-TW" altLang="en-US" dirty="0"/>
          </a:p>
        </p:txBody>
      </p:sp>
      <p:pic>
        <p:nvPicPr>
          <p:cNvPr id="88068" name="Picture 4"/>
          <p:cNvPicPr>
            <a:picLocks noGrp="1" noChangeAspect="1" noChangeArrowheads="1"/>
          </p:cNvPicPr>
          <p:nvPr>
            <p:ph idx="1"/>
          </p:nvPr>
        </p:nvPicPr>
        <p:blipFill>
          <a:blip r:embed="rId2" cstate="print"/>
          <a:srcRect t="1177"/>
          <a:stretch>
            <a:fillRect/>
          </a:stretch>
        </p:blipFill>
        <p:spPr bwMode="auto">
          <a:xfrm>
            <a:off x="323850" y="1655732"/>
            <a:ext cx="8496300" cy="226108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72</a:t>
            </a:fld>
            <a:endParaRPr lang="zh-TW"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6.6 </a:t>
            </a:r>
            <a:r>
              <a:rPr lang="zh-TW" altLang="en-US" dirty="0" smtClean="0"/>
              <a:t>檢定平均值時樣本大小的選擇</a:t>
            </a:r>
            <a:endParaRPr lang="zh-TW" altLang="en-US" dirty="0"/>
          </a:p>
        </p:txBody>
      </p:sp>
      <p:sp>
        <p:nvSpPr>
          <p:cNvPr id="3" name="內容版面配置區 2"/>
          <p:cNvSpPr>
            <a:spLocks noGrp="1"/>
          </p:cNvSpPr>
          <p:nvPr>
            <p:ph idx="1"/>
          </p:nvPr>
        </p:nvSpPr>
        <p:spPr/>
        <p:txBody>
          <a:bodyPr/>
          <a:lstStyle/>
          <a:p>
            <a:r>
              <a:rPr lang="zh-TW" altLang="en-US" dirty="0" smtClean="0"/>
              <a:t>當變異數 </a:t>
            </a:r>
            <a:r>
              <a:rPr lang="el-GR" altLang="zh-TW" i="1" dirty="0" smtClean="0"/>
              <a:t>σ</a:t>
            </a:r>
            <a:r>
              <a:rPr lang="en-US" altLang="zh-TW" baseline="30000" dirty="0" smtClean="0"/>
              <a:t>2</a:t>
            </a:r>
            <a:r>
              <a:rPr lang="zh-TW" altLang="en-US" dirty="0" smtClean="0"/>
              <a:t> 已知時，假設我們想要以 </a:t>
            </a:r>
            <a:r>
              <a:rPr lang="el-GR" altLang="zh-TW" i="1" dirty="0" smtClean="0"/>
              <a:t>α</a:t>
            </a:r>
            <a:r>
              <a:rPr lang="zh-TW" altLang="en-US" dirty="0" smtClean="0"/>
              <a:t> 的顯著水準來檢定假說</a:t>
            </a:r>
            <a:r>
              <a:rPr lang="en-US" altLang="zh-TW" dirty="0" smtClean="0"/>
              <a:t/>
            </a:r>
            <a:br>
              <a:rPr lang="en-US" altLang="zh-TW" dirty="0" smtClean="0"/>
            </a:br>
            <a:r>
              <a:rPr lang="en-US" altLang="zh-TW" dirty="0" smtClean="0"/>
              <a:t/>
            </a:r>
            <a:br>
              <a:rPr lang="en-US" altLang="zh-TW" dirty="0" smtClean="0"/>
            </a:br>
            <a:endParaRPr lang="zh-TW" altLang="en-US" dirty="0" smtClean="0"/>
          </a:p>
          <a:p>
            <a:r>
              <a:rPr lang="zh-TW" altLang="en-US" dirty="0" smtClean="0"/>
              <a:t>對一個特定的對立假說，比方說是               ，則顯示於圖</a:t>
            </a:r>
            <a:r>
              <a:rPr lang="en-US" altLang="zh-TW" dirty="0" smtClean="0"/>
              <a:t>6.14 </a:t>
            </a:r>
            <a:r>
              <a:rPr lang="zh-TW" altLang="en-US" dirty="0" smtClean="0"/>
              <a:t>中我們檢定的功效為</a:t>
            </a:r>
            <a:endParaRPr lang="en-US" altLang="zh-TW" dirty="0" smtClean="0"/>
          </a:p>
        </p:txBody>
      </p:sp>
      <p:graphicFrame>
        <p:nvGraphicFramePr>
          <p:cNvPr id="4" name="物件 3"/>
          <p:cNvGraphicFramePr>
            <a:graphicFrameLocks noChangeAspect="1"/>
          </p:cNvGraphicFramePr>
          <p:nvPr/>
        </p:nvGraphicFramePr>
        <p:xfrm>
          <a:off x="3803650" y="2158752"/>
          <a:ext cx="1536700" cy="838200"/>
        </p:xfrm>
        <a:graphic>
          <a:graphicData uri="http://schemas.openxmlformats.org/presentationml/2006/ole">
            <p:oleObj spid="_x0000_s86018" name="方程式" r:id="rId3" imgW="1536480" imgH="838080" progId="Equation.3">
              <p:embed/>
            </p:oleObj>
          </a:graphicData>
        </a:graphic>
      </p:graphicFrame>
      <p:graphicFrame>
        <p:nvGraphicFramePr>
          <p:cNvPr id="5" name="物件 4"/>
          <p:cNvGraphicFramePr>
            <a:graphicFrameLocks noChangeAspect="1"/>
          </p:cNvGraphicFramePr>
          <p:nvPr/>
        </p:nvGraphicFramePr>
        <p:xfrm>
          <a:off x="6516216" y="3336032"/>
          <a:ext cx="1308100" cy="381000"/>
        </p:xfrm>
        <a:graphic>
          <a:graphicData uri="http://schemas.openxmlformats.org/presentationml/2006/ole">
            <p:oleObj spid="_x0000_s86019" name="方程式" r:id="rId4" imgW="1307880" imgH="380880" progId="Equation.3">
              <p:embed/>
            </p:oleObj>
          </a:graphicData>
        </a:graphic>
      </p:graphicFrame>
      <p:graphicFrame>
        <p:nvGraphicFramePr>
          <p:cNvPr id="86020" name="Object 4"/>
          <p:cNvGraphicFramePr>
            <a:graphicFrameLocks noChangeAspect="1"/>
          </p:cNvGraphicFramePr>
          <p:nvPr/>
        </p:nvGraphicFramePr>
        <p:xfrm>
          <a:off x="2444750" y="4560168"/>
          <a:ext cx="4254500" cy="381000"/>
        </p:xfrm>
        <a:graphic>
          <a:graphicData uri="http://schemas.openxmlformats.org/presentationml/2006/ole">
            <p:oleObj spid="_x0000_s86020" name="方程式" r:id="rId5" imgW="4254480" imgH="3808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73</a:t>
            </a:fld>
            <a:endParaRPr lang="zh-TW"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檢定平均值時樣本大小的選擇</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a:xfrm>
            <a:off x="323528" y="4221088"/>
            <a:ext cx="8496944" cy="2160240"/>
          </a:xfrm>
        </p:spPr>
        <p:txBody>
          <a:bodyPr/>
          <a:lstStyle/>
          <a:p>
            <a:r>
              <a:rPr lang="zh-TW" altLang="en-US" dirty="0" smtClean="0"/>
              <a:t>圖</a:t>
            </a:r>
            <a:r>
              <a:rPr lang="en-US" altLang="zh-TW" dirty="0" smtClean="0"/>
              <a:t>6.14 </a:t>
            </a:r>
            <a:r>
              <a:rPr lang="zh-TW" altLang="en-US" dirty="0" smtClean="0"/>
              <a:t>顯示第一類錯誤的 </a:t>
            </a:r>
            <a:r>
              <a:rPr lang="el-GR" altLang="zh-TW" i="1" dirty="0" smtClean="0"/>
              <a:t>α</a:t>
            </a:r>
            <a:r>
              <a:rPr lang="zh-TW" altLang="en-US" dirty="0" smtClean="0"/>
              <a:t> 機率對應於樣本平均的一個值 </a:t>
            </a:r>
            <a:r>
              <a:rPr lang="en-US" altLang="zh-TW" dirty="0" smtClean="0"/>
              <a:t>(</a:t>
            </a:r>
            <a:r>
              <a:rPr lang="zh-TW" altLang="en-US" dirty="0" smtClean="0"/>
              <a:t>圖中的 </a:t>
            </a:r>
            <a:r>
              <a:rPr lang="en-US" altLang="zh-TW" i="1" dirty="0" smtClean="0"/>
              <a:t>a</a:t>
            </a:r>
            <a:r>
              <a:rPr lang="en-US" altLang="zh-TW" dirty="0" smtClean="0"/>
              <a:t>)</a:t>
            </a:r>
            <a:r>
              <a:rPr lang="zh-TW" altLang="en-US" dirty="0" smtClean="0"/>
              <a:t>，如果樣本平均低於此值，則無法拒絕虛無假說。但有一個 </a:t>
            </a:r>
            <a:r>
              <a:rPr lang="el-GR" altLang="zh-TW" i="1" dirty="0" smtClean="0"/>
              <a:t>β</a:t>
            </a:r>
            <a:r>
              <a:rPr lang="zh-TW" altLang="en-US" dirty="0" smtClean="0"/>
              <a:t> 的機率是特定對立假說會得樣本平均值小於 </a:t>
            </a:r>
            <a:r>
              <a:rPr lang="en-US" altLang="zh-TW" i="1" dirty="0" smtClean="0"/>
              <a:t>a </a:t>
            </a:r>
            <a:r>
              <a:rPr lang="zh-TW" altLang="en-US" i="1" dirty="0" smtClean="0"/>
              <a:t>─ </a:t>
            </a:r>
            <a:r>
              <a:rPr lang="zh-TW" altLang="en-US" dirty="0" smtClean="0"/>
              <a:t>這是第二類錯誤的機率。</a:t>
            </a:r>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1619671" y="1196752"/>
            <a:ext cx="5688309" cy="3119267"/>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74</a:t>
            </a:fld>
            <a:endParaRPr lang="zh-TW"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檢定平均值時樣本大小的選擇</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因此</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在對立假說              下，統計量</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是標準常態變數 </a:t>
            </a:r>
            <a:r>
              <a:rPr lang="en-US" altLang="zh-TW" i="1" dirty="0" smtClean="0"/>
              <a:t>Z</a:t>
            </a:r>
            <a:r>
              <a:rPr lang="zh-TW" altLang="en-US" dirty="0" smtClean="0"/>
              <a:t>。所以</a:t>
            </a:r>
          </a:p>
          <a:p>
            <a:endParaRPr lang="zh-TW" altLang="en-US" dirty="0"/>
          </a:p>
        </p:txBody>
      </p:sp>
      <p:graphicFrame>
        <p:nvGraphicFramePr>
          <p:cNvPr id="6" name="物件 5"/>
          <p:cNvGraphicFramePr>
            <a:graphicFrameLocks noChangeAspect="1"/>
          </p:cNvGraphicFramePr>
          <p:nvPr/>
        </p:nvGraphicFramePr>
        <p:xfrm>
          <a:off x="1543050" y="1748160"/>
          <a:ext cx="6057900" cy="1320800"/>
        </p:xfrm>
        <a:graphic>
          <a:graphicData uri="http://schemas.openxmlformats.org/presentationml/2006/ole">
            <p:oleObj spid="_x0000_s87043" name="方程式" r:id="rId3" imgW="6057720" imgH="1320480" progId="Equation.3">
              <p:embed/>
            </p:oleObj>
          </a:graphicData>
        </a:graphic>
      </p:graphicFrame>
      <p:graphicFrame>
        <p:nvGraphicFramePr>
          <p:cNvPr id="87044" name="Object 4"/>
          <p:cNvGraphicFramePr>
            <a:graphicFrameLocks noChangeAspect="1"/>
          </p:cNvGraphicFramePr>
          <p:nvPr/>
        </p:nvGraphicFramePr>
        <p:xfrm>
          <a:off x="2768228" y="3212976"/>
          <a:ext cx="1155700" cy="381000"/>
        </p:xfrm>
        <a:graphic>
          <a:graphicData uri="http://schemas.openxmlformats.org/presentationml/2006/ole">
            <p:oleObj spid="_x0000_s87044" name="方程式" r:id="rId4" imgW="1155600" imgH="380880" progId="Equation.3">
              <p:embed/>
            </p:oleObj>
          </a:graphicData>
        </a:graphic>
      </p:graphicFrame>
      <p:graphicFrame>
        <p:nvGraphicFramePr>
          <p:cNvPr id="87045" name="Object 5"/>
          <p:cNvGraphicFramePr>
            <a:graphicFrameLocks noChangeAspect="1"/>
          </p:cNvGraphicFramePr>
          <p:nvPr/>
        </p:nvGraphicFramePr>
        <p:xfrm>
          <a:off x="3835400" y="3897313"/>
          <a:ext cx="1473200" cy="787400"/>
        </p:xfrm>
        <a:graphic>
          <a:graphicData uri="http://schemas.openxmlformats.org/presentationml/2006/ole">
            <p:oleObj spid="_x0000_s87045" name="方程式" r:id="rId5" imgW="1473120" imgH="787320" progId="Equation.3">
              <p:embed/>
            </p:oleObj>
          </a:graphicData>
        </a:graphic>
      </p:graphicFrame>
      <p:graphicFrame>
        <p:nvGraphicFramePr>
          <p:cNvPr id="9" name="物件 8"/>
          <p:cNvGraphicFramePr>
            <a:graphicFrameLocks noChangeAspect="1"/>
          </p:cNvGraphicFramePr>
          <p:nvPr/>
        </p:nvGraphicFramePr>
        <p:xfrm>
          <a:off x="1606550" y="5589240"/>
          <a:ext cx="5930900" cy="838200"/>
        </p:xfrm>
        <a:graphic>
          <a:graphicData uri="http://schemas.openxmlformats.org/presentationml/2006/ole">
            <p:oleObj spid="_x0000_s87046" name="方程式" r:id="rId6" imgW="5930640" imgH="83808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75</a:t>
            </a:fld>
            <a:endParaRPr lang="zh-TW"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檢定平均值時樣本大小的選擇</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由此我們得結論</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因而</a:t>
            </a:r>
            <a:r>
              <a:rPr lang="en-US" altLang="zh-TW" dirty="0" smtClean="0"/>
              <a:t/>
            </a:r>
            <a:br>
              <a:rPr lang="en-US" altLang="zh-TW" dirty="0" smtClean="0"/>
            </a:br>
            <a:r>
              <a:rPr lang="en-US" altLang="zh-TW" b="1" dirty="0" smtClean="0"/>
              <a:t/>
            </a:r>
            <a:br>
              <a:rPr lang="en-US" altLang="zh-TW" b="1" dirty="0" smtClean="0"/>
            </a:br>
            <a:r>
              <a:rPr lang="en-US" altLang="zh-TW" b="1" dirty="0" smtClean="0"/>
              <a:t/>
            </a:r>
            <a:br>
              <a:rPr lang="en-US" altLang="zh-TW" b="1" dirty="0" smtClean="0"/>
            </a:br>
            <a:r>
              <a:rPr lang="zh-TW" altLang="en-US" dirty="0" smtClean="0"/>
              <a:t>當對立假說為          時這個結果亦為真。</a:t>
            </a:r>
          </a:p>
          <a:p>
            <a:r>
              <a:rPr lang="zh-TW" altLang="en-US" dirty="0" smtClean="0"/>
              <a:t>在雙尾檢定的情形中，當 </a:t>
            </a:r>
            <a:r>
              <a:rPr lang="en-US" altLang="zh-TW" i="1" dirty="0" smtClean="0"/>
              <a:t>n </a:t>
            </a:r>
            <a:r>
              <a:rPr lang="zh-TW" altLang="en-US" dirty="0" smtClean="0"/>
              <a:t>如下時，對一特定對立假說我們得到       。</a:t>
            </a:r>
            <a:endParaRPr lang="zh-TW" altLang="en-US" dirty="0"/>
          </a:p>
        </p:txBody>
      </p:sp>
      <p:graphicFrame>
        <p:nvGraphicFramePr>
          <p:cNvPr id="88066" name="Object 2"/>
          <p:cNvGraphicFramePr>
            <a:graphicFrameLocks noChangeAspect="1"/>
          </p:cNvGraphicFramePr>
          <p:nvPr/>
        </p:nvGraphicFramePr>
        <p:xfrm>
          <a:off x="3581400" y="1772816"/>
          <a:ext cx="2019300" cy="749300"/>
        </p:xfrm>
        <a:graphic>
          <a:graphicData uri="http://schemas.openxmlformats.org/presentationml/2006/ole">
            <p:oleObj spid="_x0000_s88066" name="方程式" r:id="rId3" imgW="2019240" imgH="749160" progId="Equation.3">
              <p:embed/>
            </p:oleObj>
          </a:graphicData>
        </a:graphic>
      </p:graphicFrame>
      <p:graphicFrame>
        <p:nvGraphicFramePr>
          <p:cNvPr id="5" name="物件 4"/>
          <p:cNvGraphicFramePr>
            <a:graphicFrameLocks noChangeAspect="1"/>
          </p:cNvGraphicFramePr>
          <p:nvPr/>
        </p:nvGraphicFramePr>
        <p:xfrm>
          <a:off x="2311400" y="3035300"/>
          <a:ext cx="4521200" cy="787400"/>
        </p:xfrm>
        <a:graphic>
          <a:graphicData uri="http://schemas.openxmlformats.org/presentationml/2006/ole">
            <p:oleObj spid="_x0000_s88067" name="方程式" r:id="rId4" imgW="4520880" imgH="787320" progId="Equation.3">
              <p:embed/>
            </p:oleObj>
          </a:graphicData>
        </a:graphic>
      </p:graphicFrame>
      <p:graphicFrame>
        <p:nvGraphicFramePr>
          <p:cNvPr id="88068" name="Object 4"/>
          <p:cNvGraphicFramePr>
            <a:graphicFrameLocks noChangeAspect="1"/>
          </p:cNvGraphicFramePr>
          <p:nvPr/>
        </p:nvGraphicFramePr>
        <p:xfrm>
          <a:off x="3098428" y="4128120"/>
          <a:ext cx="825500" cy="381000"/>
        </p:xfrm>
        <a:graphic>
          <a:graphicData uri="http://schemas.openxmlformats.org/presentationml/2006/ole">
            <p:oleObj spid="_x0000_s88068" name="方程式" r:id="rId5" imgW="825480" imgH="380880" progId="Equation.3">
              <p:embed/>
            </p:oleObj>
          </a:graphicData>
        </a:graphic>
      </p:graphicFrame>
      <p:graphicFrame>
        <p:nvGraphicFramePr>
          <p:cNvPr id="7" name="物件 6"/>
          <p:cNvGraphicFramePr>
            <a:graphicFrameLocks noChangeAspect="1"/>
          </p:cNvGraphicFramePr>
          <p:nvPr/>
        </p:nvGraphicFramePr>
        <p:xfrm>
          <a:off x="3890392" y="5187032"/>
          <a:ext cx="609600" cy="330200"/>
        </p:xfrm>
        <a:graphic>
          <a:graphicData uri="http://schemas.openxmlformats.org/presentationml/2006/ole">
            <p:oleObj spid="_x0000_s88069" name="方程式" r:id="rId6" imgW="609480" imgH="330120" progId="Equation.3">
              <p:embed/>
            </p:oleObj>
          </a:graphicData>
        </a:graphic>
      </p:graphicFrame>
      <p:graphicFrame>
        <p:nvGraphicFramePr>
          <p:cNvPr id="8" name="物件 7"/>
          <p:cNvGraphicFramePr>
            <a:graphicFrameLocks noChangeAspect="1"/>
          </p:cNvGraphicFramePr>
          <p:nvPr/>
        </p:nvGraphicFramePr>
        <p:xfrm>
          <a:off x="3435350" y="5665936"/>
          <a:ext cx="2273300" cy="787400"/>
        </p:xfrm>
        <a:graphic>
          <a:graphicData uri="http://schemas.openxmlformats.org/presentationml/2006/ole">
            <p:oleObj spid="_x0000_s88070" name="方程式" r:id="rId7" imgW="2273040" imgH="78732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76</a:t>
            </a:fld>
            <a:endParaRPr lang="zh-TW"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6.7</a:t>
            </a:r>
            <a:r>
              <a:rPr lang="zh-TW" altLang="en-US" dirty="0" smtClean="0"/>
              <a:t> 比較平均值的圖形方法</a:t>
            </a:r>
            <a:endParaRPr lang="zh-TW" altLang="en-US" dirty="0"/>
          </a:p>
        </p:txBody>
      </p:sp>
      <p:pic>
        <p:nvPicPr>
          <p:cNvPr id="89090" name="Picture 2"/>
          <p:cNvPicPr>
            <a:picLocks noGrp="1" noChangeAspect="1" noChangeArrowheads="1"/>
          </p:cNvPicPr>
          <p:nvPr>
            <p:ph idx="1"/>
          </p:nvPr>
        </p:nvPicPr>
        <p:blipFill>
          <a:blip r:embed="rId2" cstate="print"/>
          <a:srcRect/>
          <a:stretch>
            <a:fillRect/>
          </a:stretch>
        </p:blipFill>
        <p:spPr bwMode="auto">
          <a:xfrm>
            <a:off x="323850" y="1921179"/>
            <a:ext cx="8496300" cy="380780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77</a:t>
            </a:fld>
            <a:endParaRPr lang="zh-TW" alt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供雙樣本 </a:t>
            </a:r>
            <a:r>
              <a:rPr lang="en-US" altLang="zh-TW" i="1" dirty="0" smtClean="0"/>
              <a:t>t</a:t>
            </a:r>
            <a:r>
              <a:rPr lang="zh-TW" altLang="en-US" dirty="0" smtClean="0"/>
              <a:t> 檢定用的附註解電腦</a:t>
            </a:r>
            <a:r>
              <a:rPr lang="zh-TW" altLang="en-US" dirty="0" smtClean="0"/>
              <a:t>列印</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1331640" y="1556792"/>
            <a:ext cx="6191521" cy="403244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78</a:t>
            </a:fld>
            <a:endParaRPr lang="zh-TW"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6.8</a:t>
            </a:r>
            <a:r>
              <a:rPr lang="zh-TW" altLang="en-US" dirty="0" smtClean="0"/>
              <a:t> 單一樣本：對單一比例的檢定</a:t>
            </a:r>
            <a:endParaRPr lang="zh-TW" altLang="en-US" dirty="0"/>
          </a:p>
        </p:txBody>
      </p:sp>
      <p:sp>
        <p:nvSpPr>
          <p:cNvPr id="5" name="內容版面配置區 4"/>
          <p:cNvSpPr>
            <a:spLocks noGrp="1"/>
          </p:cNvSpPr>
          <p:nvPr>
            <p:ph idx="1"/>
          </p:nvPr>
        </p:nvSpPr>
        <p:spPr/>
        <p:txBody>
          <a:bodyPr/>
          <a:lstStyle/>
          <a:p>
            <a:r>
              <a:rPr lang="zh-TW" altLang="en-US" dirty="0" smtClean="0"/>
              <a:t>考慮檢定下列假說問題：二項式實驗中成功的比例等於某一個指定的值。</a:t>
            </a:r>
            <a:endParaRPr lang="en-US" altLang="zh-TW" dirty="0" smtClean="0"/>
          </a:p>
          <a:p>
            <a:r>
              <a:rPr lang="zh-TW" altLang="en-US" dirty="0" smtClean="0"/>
              <a:t>我們檢定          的虛無假說 </a:t>
            </a:r>
            <a:r>
              <a:rPr lang="en-US" altLang="zh-TW" i="1" dirty="0" smtClean="0"/>
              <a:t>H</a:t>
            </a:r>
            <a:r>
              <a:rPr lang="en-US" altLang="zh-TW" baseline="-25000" dirty="0" smtClean="0"/>
              <a:t>0</a:t>
            </a:r>
            <a:r>
              <a:rPr lang="zh-TW" altLang="en-US" dirty="0" smtClean="0"/>
              <a:t>，其中 </a:t>
            </a:r>
            <a:r>
              <a:rPr lang="en-US" altLang="zh-TW" i="1" dirty="0" smtClean="0"/>
              <a:t>p </a:t>
            </a:r>
            <a:r>
              <a:rPr lang="zh-TW" altLang="en-US" dirty="0" smtClean="0"/>
              <a:t>為二項式分布的參數。對立假說可以是一般的單邊或雙邊對立敘述：</a:t>
            </a:r>
            <a:endParaRPr lang="en-US" altLang="zh-TW" dirty="0" smtClean="0"/>
          </a:p>
          <a:p>
            <a:endParaRPr lang="en-US" altLang="zh-TW" dirty="0" smtClean="0"/>
          </a:p>
          <a:p>
            <a:r>
              <a:rPr lang="zh-TW" altLang="en-US" dirty="0" smtClean="0"/>
              <a:t>我們的決策準則所依據之適當隨機變數是二項式隨機變數 </a:t>
            </a:r>
            <a:r>
              <a:rPr lang="en-US" altLang="zh-TW" i="1" dirty="0" smtClean="0"/>
              <a:t>X</a:t>
            </a:r>
            <a:r>
              <a:rPr lang="zh-TW" altLang="en-US" dirty="0" smtClean="0"/>
              <a:t>。</a:t>
            </a:r>
            <a:endParaRPr lang="zh-TW" altLang="en-US" dirty="0"/>
          </a:p>
        </p:txBody>
      </p:sp>
      <p:graphicFrame>
        <p:nvGraphicFramePr>
          <p:cNvPr id="6" name="物件 5"/>
          <p:cNvGraphicFramePr>
            <a:graphicFrameLocks noChangeAspect="1"/>
          </p:cNvGraphicFramePr>
          <p:nvPr/>
        </p:nvGraphicFramePr>
        <p:xfrm>
          <a:off x="2339752" y="2399928"/>
          <a:ext cx="825500" cy="381000"/>
        </p:xfrm>
        <a:graphic>
          <a:graphicData uri="http://schemas.openxmlformats.org/presentationml/2006/ole">
            <p:oleObj spid="_x0000_s90115" name="方程式" r:id="rId3" imgW="825480" imgH="380880" progId="Equation.3">
              <p:embed/>
            </p:oleObj>
          </a:graphicData>
        </a:graphic>
      </p:graphicFrame>
      <p:graphicFrame>
        <p:nvGraphicFramePr>
          <p:cNvPr id="7" name="物件 6"/>
          <p:cNvGraphicFramePr>
            <a:graphicFrameLocks noChangeAspect="1"/>
          </p:cNvGraphicFramePr>
          <p:nvPr/>
        </p:nvGraphicFramePr>
        <p:xfrm>
          <a:off x="2971800" y="3768080"/>
          <a:ext cx="3200400" cy="381000"/>
        </p:xfrm>
        <a:graphic>
          <a:graphicData uri="http://schemas.openxmlformats.org/presentationml/2006/ole">
            <p:oleObj spid="_x0000_s90116" name="方程式" r:id="rId4" imgW="3200400" imgH="38088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79</a:t>
            </a:fld>
            <a:endParaRPr lang="zh-TW"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檢定統計</a:t>
            </a:r>
            <a:r>
              <a:rPr lang="zh-TW" altLang="en-US" dirty="0" smtClean="0"/>
              <a:t>量</a:t>
            </a:r>
            <a:endParaRPr lang="zh-TW" altLang="en-US" dirty="0"/>
          </a:p>
        </p:txBody>
      </p:sp>
      <p:sp>
        <p:nvSpPr>
          <p:cNvPr id="3" name="內容版面配置區 2"/>
          <p:cNvSpPr>
            <a:spLocks noGrp="1"/>
          </p:cNvSpPr>
          <p:nvPr>
            <p:ph idx="1"/>
          </p:nvPr>
        </p:nvSpPr>
        <p:spPr/>
        <p:txBody>
          <a:bodyPr/>
          <a:lstStyle/>
          <a:p>
            <a:r>
              <a:rPr lang="zh-TW" altLang="en-US" dirty="0" smtClean="0"/>
              <a:t>所有</a:t>
            </a:r>
            <a:r>
              <a:rPr lang="zh-TW" altLang="en-US" dirty="0" smtClean="0"/>
              <a:t>大於 </a:t>
            </a:r>
            <a:r>
              <a:rPr lang="en-US" altLang="zh-TW" dirty="0" smtClean="0"/>
              <a:t>8 </a:t>
            </a:r>
            <a:r>
              <a:rPr lang="zh-TW" altLang="en-US" dirty="0" smtClean="0"/>
              <a:t>的分數構成</a:t>
            </a:r>
            <a:r>
              <a:rPr lang="zh-TW" altLang="en-US" b="1" dirty="0" smtClean="0"/>
              <a:t>臨界區域 </a:t>
            </a:r>
            <a:r>
              <a:rPr lang="en-US" altLang="zh-TW" b="1" dirty="0" smtClean="0"/>
              <a:t>(critical</a:t>
            </a:r>
            <a:r>
              <a:rPr lang="zh-TW" altLang="en-US" b="1" dirty="0" smtClean="0"/>
              <a:t> </a:t>
            </a:r>
            <a:r>
              <a:rPr lang="en-US" altLang="zh-TW" b="1" dirty="0" smtClean="0"/>
              <a:t>region)</a:t>
            </a:r>
            <a:r>
              <a:rPr lang="zh-TW" altLang="en-US" dirty="0" smtClean="0"/>
              <a:t>，而所觀察到進入到臨界區域的最後數目稱為</a:t>
            </a:r>
            <a:r>
              <a:rPr lang="zh-TW" altLang="en-US" b="1" dirty="0" smtClean="0"/>
              <a:t>臨界值 </a:t>
            </a:r>
            <a:r>
              <a:rPr lang="en-US" altLang="zh-TW" b="1" dirty="0" smtClean="0"/>
              <a:t>(critical value)</a:t>
            </a:r>
            <a:r>
              <a:rPr lang="zh-TW" altLang="en-US" dirty="0" smtClean="0"/>
              <a:t>。在我們的圖示中，臨界值為 </a:t>
            </a:r>
            <a:r>
              <a:rPr lang="en-US" altLang="zh-TW" dirty="0" smtClean="0"/>
              <a:t>8</a:t>
            </a:r>
            <a:r>
              <a:rPr lang="zh-TW" altLang="en-US" dirty="0" smtClean="0"/>
              <a:t>。</a:t>
            </a:r>
          </a:p>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1329260" y="3573016"/>
            <a:ext cx="6156686" cy="172819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8</a:t>
            </a:fld>
            <a:endParaRPr lang="zh-TW" alt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單一樣本：對單一比例的檢定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遠離平均值           之 </a:t>
            </a:r>
            <a:r>
              <a:rPr lang="en-US" altLang="zh-TW" i="1" dirty="0" smtClean="0"/>
              <a:t>X</a:t>
            </a:r>
            <a:r>
              <a:rPr lang="en-US" altLang="zh-TW" dirty="0" smtClean="0"/>
              <a:t> </a:t>
            </a:r>
            <a:r>
              <a:rPr lang="zh-TW" altLang="en-US" dirty="0" smtClean="0"/>
              <a:t>的值會導致虛無假說的拒絕。因為 </a:t>
            </a:r>
            <a:r>
              <a:rPr lang="en-US" altLang="zh-TW" i="1" dirty="0" smtClean="0"/>
              <a:t>X </a:t>
            </a:r>
            <a:r>
              <a:rPr lang="zh-TW" altLang="en-US" dirty="0" smtClean="0"/>
              <a:t>是離散二項式變數，所以不太可能可以建立一個大小</a:t>
            </a:r>
            <a:r>
              <a:rPr lang="zh-TW" altLang="en-US" dirty="0" smtClean="0">
                <a:effectLst>
                  <a:outerShdw blurRad="38100" dist="38100" dir="2700000" algn="tl">
                    <a:srgbClr val="000000">
                      <a:alpha val="43137"/>
                    </a:srgbClr>
                  </a:outerShdw>
                </a:effectLst>
              </a:rPr>
              <a:t>恰</a:t>
            </a:r>
            <a:r>
              <a:rPr lang="zh-TW" altLang="en-US" dirty="0" smtClean="0"/>
              <a:t>等於預先指定之 </a:t>
            </a:r>
            <a:r>
              <a:rPr lang="el-GR" altLang="zh-TW" i="1" dirty="0" smtClean="0"/>
              <a:t>α</a:t>
            </a:r>
            <a:r>
              <a:rPr lang="zh-TW" altLang="en-US" dirty="0" smtClean="0"/>
              <a:t> 值的臨界區域。基於這個原因，在處理小的樣本時，我們比較喜歡以 </a:t>
            </a:r>
            <a:r>
              <a:rPr lang="en-US" altLang="zh-TW" i="1" dirty="0" smtClean="0"/>
              <a:t>P </a:t>
            </a:r>
            <a:r>
              <a:rPr lang="zh-TW" altLang="en-US" dirty="0" smtClean="0"/>
              <a:t>值為決策依據。</a:t>
            </a:r>
            <a:endParaRPr lang="en-US" altLang="zh-TW" dirty="0" smtClean="0"/>
          </a:p>
          <a:p>
            <a:r>
              <a:rPr lang="zh-TW" altLang="en-US" dirty="0" smtClean="0"/>
              <a:t>為了檢定假說</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用二項式分布來計算 </a:t>
            </a:r>
            <a:r>
              <a:rPr lang="en-US" altLang="zh-TW" i="1" dirty="0" smtClean="0"/>
              <a:t>P </a:t>
            </a:r>
            <a:r>
              <a:rPr lang="zh-TW" altLang="en-US" dirty="0" smtClean="0"/>
              <a:t>值：</a:t>
            </a:r>
            <a:endParaRPr lang="zh-TW" altLang="en-US" dirty="0"/>
          </a:p>
        </p:txBody>
      </p:sp>
      <p:graphicFrame>
        <p:nvGraphicFramePr>
          <p:cNvPr id="91138" name="Object 2"/>
          <p:cNvGraphicFramePr>
            <a:graphicFrameLocks noChangeAspect="1"/>
          </p:cNvGraphicFramePr>
          <p:nvPr/>
        </p:nvGraphicFramePr>
        <p:xfrm>
          <a:off x="2755900" y="1412776"/>
          <a:ext cx="952500" cy="381000"/>
        </p:xfrm>
        <a:graphic>
          <a:graphicData uri="http://schemas.openxmlformats.org/presentationml/2006/ole">
            <p:oleObj spid="_x0000_s91138" name="方程式" r:id="rId3" imgW="952200" imgH="380880" progId="Equation.3">
              <p:embed/>
            </p:oleObj>
          </a:graphicData>
        </a:graphic>
      </p:graphicFrame>
      <p:graphicFrame>
        <p:nvGraphicFramePr>
          <p:cNvPr id="91139" name="Object 3"/>
          <p:cNvGraphicFramePr>
            <a:graphicFrameLocks noChangeAspect="1"/>
          </p:cNvGraphicFramePr>
          <p:nvPr/>
        </p:nvGraphicFramePr>
        <p:xfrm>
          <a:off x="3822700" y="4005064"/>
          <a:ext cx="1498600" cy="838200"/>
        </p:xfrm>
        <a:graphic>
          <a:graphicData uri="http://schemas.openxmlformats.org/presentationml/2006/ole">
            <p:oleObj spid="_x0000_s91139" name="方程式" r:id="rId4" imgW="1498320" imgH="838080" progId="Equation.3">
              <p:embed/>
            </p:oleObj>
          </a:graphicData>
        </a:graphic>
      </p:graphicFrame>
      <p:graphicFrame>
        <p:nvGraphicFramePr>
          <p:cNvPr id="6" name="物件 5"/>
          <p:cNvGraphicFramePr>
            <a:graphicFrameLocks noChangeAspect="1"/>
          </p:cNvGraphicFramePr>
          <p:nvPr/>
        </p:nvGraphicFramePr>
        <p:xfrm>
          <a:off x="2863850" y="5733256"/>
          <a:ext cx="3416300" cy="381000"/>
        </p:xfrm>
        <a:graphic>
          <a:graphicData uri="http://schemas.openxmlformats.org/presentationml/2006/ole">
            <p:oleObj spid="_x0000_s91140" name="方程式" r:id="rId5" imgW="3416040" imgH="3808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80</a:t>
            </a:fld>
            <a:endParaRPr lang="zh-TW"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單一樣本：對單一比例的檢定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en-US" altLang="zh-TW" i="1" dirty="0" smtClean="0"/>
              <a:t> x </a:t>
            </a:r>
            <a:r>
              <a:rPr lang="zh-TW" altLang="en-US" dirty="0" smtClean="0"/>
              <a:t>的值是我們大小為 </a:t>
            </a:r>
            <a:r>
              <a:rPr lang="en-US" altLang="zh-TW" i="1" dirty="0" smtClean="0"/>
              <a:t>n</a:t>
            </a:r>
            <a:r>
              <a:rPr lang="en-US" altLang="zh-TW" dirty="0" smtClean="0"/>
              <a:t> </a:t>
            </a:r>
            <a:r>
              <a:rPr lang="zh-TW" altLang="en-US" dirty="0" smtClean="0"/>
              <a:t>的樣本中成功的個數。若此</a:t>
            </a:r>
            <a:r>
              <a:rPr lang="zh-TW" altLang="en-US" i="1" dirty="0" smtClean="0"/>
              <a:t> </a:t>
            </a:r>
            <a:r>
              <a:rPr lang="en-US" altLang="zh-TW" i="1" dirty="0" smtClean="0"/>
              <a:t>P </a:t>
            </a:r>
            <a:r>
              <a:rPr lang="zh-TW" altLang="en-US" dirty="0" smtClean="0"/>
              <a:t>值小於或等於 </a:t>
            </a:r>
            <a:r>
              <a:rPr lang="el-GR" altLang="zh-TW" i="1" dirty="0" smtClean="0"/>
              <a:t>α </a:t>
            </a:r>
            <a:r>
              <a:rPr lang="zh-TW" altLang="en-US" dirty="0" smtClean="0"/>
              <a:t>，則在 </a:t>
            </a:r>
            <a:r>
              <a:rPr lang="el-GR" altLang="zh-TW" i="1" dirty="0" smtClean="0"/>
              <a:t>α</a:t>
            </a:r>
            <a:r>
              <a:rPr lang="zh-TW" altLang="en-US" dirty="0" smtClean="0"/>
              <a:t> 的水準下，我們的檢定是顯著的，因而我們拒絕 </a:t>
            </a:r>
            <a:r>
              <a:rPr lang="en-US" altLang="zh-TW" i="1" dirty="0" smtClean="0"/>
              <a:t>H</a:t>
            </a:r>
            <a:r>
              <a:rPr lang="en-US" altLang="zh-TW" baseline="-25000" dirty="0" smtClean="0"/>
              <a:t>0</a:t>
            </a:r>
            <a:r>
              <a:rPr lang="zh-TW" altLang="en-US" dirty="0" smtClean="0"/>
              <a:t> 並認同 </a:t>
            </a:r>
            <a:r>
              <a:rPr lang="en-US" altLang="zh-TW" i="1" dirty="0" smtClean="0"/>
              <a:t>H</a:t>
            </a:r>
            <a:r>
              <a:rPr lang="en-US" altLang="zh-TW" baseline="-25000" dirty="0" smtClean="0"/>
              <a:t>1</a:t>
            </a:r>
            <a:r>
              <a:rPr lang="zh-TW" altLang="en-US" dirty="0" smtClean="0"/>
              <a:t>。</a:t>
            </a:r>
            <a:endParaRPr lang="en-US" altLang="zh-TW" dirty="0" smtClean="0"/>
          </a:p>
          <a:p>
            <a:r>
              <a:rPr lang="zh-TW" altLang="en-US" dirty="0" smtClean="0"/>
              <a:t>要在 </a:t>
            </a:r>
            <a:r>
              <a:rPr lang="el-GR" altLang="zh-TW" i="1" dirty="0" smtClean="0"/>
              <a:t>α</a:t>
            </a:r>
            <a:r>
              <a:rPr lang="zh-TW" altLang="en-US" i="1" dirty="0" smtClean="0"/>
              <a:t> </a:t>
            </a:r>
            <a:r>
              <a:rPr lang="zh-TW" altLang="en-US" dirty="0" smtClean="0"/>
              <a:t>的顯著水準下檢定假說</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我們計算</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若此 </a:t>
            </a:r>
            <a:r>
              <a:rPr lang="en-US" altLang="zh-TW" i="1" dirty="0" smtClean="0"/>
              <a:t>P </a:t>
            </a:r>
            <a:r>
              <a:rPr lang="zh-TW" altLang="en-US" dirty="0" smtClean="0"/>
              <a:t>值小於或等於 </a:t>
            </a:r>
            <a:r>
              <a:rPr lang="el-GR" altLang="zh-TW" i="1" dirty="0" smtClean="0"/>
              <a:t>α</a:t>
            </a:r>
            <a:r>
              <a:rPr lang="zh-TW" altLang="en-US" dirty="0" smtClean="0"/>
              <a:t>，則拒絕 </a:t>
            </a:r>
            <a:r>
              <a:rPr lang="en-US" altLang="zh-TW" i="1" dirty="0" smtClean="0"/>
              <a:t>H</a:t>
            </a:r>
            <a:r>
              <a:rPr lang="en-US" altLang="zh-TW" baseline="-25000" dirty="0" smtClean="0"/>
              <a:t>0</a:t>
            </a:r>
            <a:r>
              <a:rPr lang="zh-TW" altLang="en-US" dirty="0" smtClean="0"/>
              <a:t> 而認同 </a:t>
            </a:r>
            <a:r>
              <a:rPr lang="en-US" altLang="zh-TW" i="1" dirty="0" smtClean="0"/>
              <a:t>H</a:t>
            </a:r>
            <a:r>
              <a:rPr lang="en-US" altLang="zh-TW" baseline="-25000" dirty="0" smtClean="0"/>
              <a:t>1 </a:t>
            </a:r>
            <a:r>
              <a:rPr lang="zh-TW" altLang="en-US" dirty="0" smtClean="0"/>
              <a:t>。</a:t>
            </a:r>
          </a:p>
          <a:p>
            <a:endParaRPr lang="zh-TW" altLang="en-US" dirty="0"/>
          </a:p>
        </p:txBody>
      </p:sp>
      <p:graphicFrame>
        <p:nvGraphicFramePr>
          <p:cNvPr id="92163" name="Object 3"/>
          <p:cNvGraphicFramePr>
            <a:graphicFrameLocks noChangeAspect="1"/>
          </p:cNvGraphicFramePr>
          <p:nvPr/>
        </p:nvGraphicFramePr>
        <p:xfrm>
          <a:off x="3822700" y="3382888"/>
          <a:ext cx="1498600" cy="838200"/>
        </p:xfrm>
        <a:graphic>
          <a:graphicData uri="http://schemas.openxmlformats.org/presentationml/2006/ole">
            <p:oleObj spid="_x0000_s92163" name="方程式" r:id="rId3" imgW="1498320" imgH="838080" progId="Equation.3">
              <p:embed/>
            </p:oleObj>
          </a:graphicData>
        </a:graphic>
      </p:graphicFrame>
      <p:graphicFrame>
        <p:nvGraphicFramePr>
          <p:cNvPr id="92164" name="Object 4"/>
          <p:cNvGraphicFramePr>
            <a:graphicFrameLocks noChangeAspect="1"/>
          </p:cNvGraphicFramePr>
          <p:nvPr/>
        </p:nvGraphicFramePr>
        <p:xfrm>
          <a:off x="2863850" y="4725144"/>
          <a:ext cx="3416300" cy="381000"/>
        </p:xfrm>
        <a:graphic>
          <a:graphicData uri="http://schemas.openxmlformats.org/presentationml/2006/ole">
            <p:oleObj spid="_x0000_s92164" name="方程式" r:id="rId4" imgW="3416040" imgH="380880" progId="Equation.3">
              <p:embed/>
            </p:oleObj>
          </a:graphicData>
        </a:graphic>
      </p:graphicFrame>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81</a:t>
            </a:fld>
            <a:endParaRPr lang="zh-TW"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單一樣本：對單一比例的檢定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在 </a:t>
            </a:r>
            <a:r>
              <a:rPr lang="el-GR" altLang="zh-TW" i="1" dirty="0" smtClean="0"/>
              <a:t>α</a:t>
            </a:r>
            <a:r>
              <a:rPr lang="zh-TW" altLang="en-US" i="1" dirty="0" smtClean="0"/>
              <a:t> </a:t>
            </a:r>
            <a:r>
              <a:rPr lang="zh-TW" altLang="en-US" dirty="0" smtClean="0"/>
              <a:t>的顯著水準下檢定假說</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我們計算</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或</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若計算出的 </a:t>
            </a:r>
            <a:r>
              <a:rPr lang="en-US" altLang="zh-TW" i="1" dirty="0" smtClean="0"/>
              <a:t>P </a:t>
            </a:r>
            <a:r>
              <a:rPr lang="zh-TW" altLang="en-US" dirty="0" smtClean="0"/>
              <a:t>值小於或等於 </a:t>
            </a:r>
            <a:r>
              <a:rPr lang="el-GR" altLang="zh-TW" i="1" dirty="0" smtClean="0"/>
              <a:t>α</a:t>
            </a:r>
            <a:r>
              <a:rPr lang="zh-TW" altLang="en-US" dirty="0" smtClean="0"/>
              <a:t>，則拒絕 </a:t>
            </a:r>
            <a:r>
              <a:rPr lang="en-US" altLang="zh-TW" i="1" dirty="0" smtClean="0"/>
              <a:t>H</a:t>
            </a:r>
            <a:r>
              <a:rPr lang="en-US" altLang="zh-TW" baseline="-25000" dirty="0" smtClean="0"/>
              <a:t>0</a:t>
            </a:r>
            <a:r>
              <a:rPr lang="zh-TW" altLang="en-US" baseline="-25000" dirty="0" smtClean="0"/>
              <a:t> </a:t>
            </a:r>
            <a:r>
              <a:rPr lang="zh-TW" altLang="en-US" dirty="0" smtClean="0"/>
              <a:t>而認同 </a:t>
            </a:r>
            <a:r>
              <a:rPr lang="en-US" altLang="zh-TW" i="1" dirty="0" smtClean="0"/>
              <a:t>H</a:t>
            </a:r>
            <a:r>
              <a:rPr lang="en-US" altLang="zh-TW" baseline="-25000" dirty="0" smtClean="0"/>
              <a:t>1</a:t>
            </a:r>
            <a:r>
              <a:rPr lang="zh-TW" altLang="en-US" dirty="0" smtClean="0"/>
              <a:t>。</a:t>
            </a:r>
            <a:endParaRPr lang="zh-TW" altLang="en-US" dirty="0"/>
          </a:p>
        </p:txBody>
      </p:sp>
      <p:graphicFrame>
        <p:nvGraphicFramePr>
          <p:cNvPr id="93186" name="Object 2"/>
          <p:cNvGraphicFramePr>
            <a:graphicFrameLocks noChangeAspect="1"/>
          </p:cNvGraphicFramePr>
          <p:nvPr/>
        </p:nvGraphicFramePr>
        <p:xfrm>
          <a:off x="3822700" y="1988840"/>
          <a:ext cx="1498600" cy="838200"/>
        </p:xfrm>
        <a:graphic>
          <a:graphicData uri="http://schemas.openxmlformats.org/presentationml/2006/ole">
            <p:oleObj spid="_x0000_s93186" name="方程式" r:id="rId3" imgW="1498320" imgH="838080" progId="Equation.3">
              <p:embed/>
            </p:oleObj>
          </a:graphicData>
        </a:graphic>
      </p:graphicFrame>
      <p:graphicFrame>
        <p:nvGraphicFramePr>
          <p:cNvPr id="93187" name="Object 3"/>
          <p:cNvGraphicFramePr>
            <a:graphicFrameLocks noChangeAspect="1"/>
          </p:cNvGraphicFramePr>
          <p:nvPr/>
        </p:nvGraphicFramePr>
        <p:xfrm>
          <a:off x="2152650" y="4653136"/>
          <a:ext cx="4838700" cy="381000"/>
        </p:xfrm>
        <a:graphic>
          <a:graphicData uri="http://schemas.openxmlformats.org/presentationml/2006/ole">
            <p:oleObj spid="_x0000_s93187" name="方程式" r:id="rId4" imgW="4838400" imgH="380880" progId="Equation.3">
              <p:embed/>
            </p:oleObj>
          </a:graphicData>
        </a:graphic>
      </p:graphicFrame>
      <p:graphicFrame>
        <p:nvGraphicFramePr>
          <p:cNvPr id="93188" name="Object 4"/>
          <p:cNvGraphicFramePr>
            <a:graphicFrameLocks noChangeAspect="1"/>
          </p:cNvGraphicFramePr>
          <p:nvPr/>
        </p:nvGraphicFramePr>
        <p:xfrm>
          <a:off x="2159000" y="3480048"/>
          <a:ext cx="4826000" cy="381000"/>
        </p:xfrm>
        <a:graphic>
          <a:graphicData uri="http://schemas.openxmlformats.org/presentationml/2006/ole">
            <p:oleObj spid="_x0000_s93188" name="方程式" r:id="rId5" imgW="4825800" imgH="38088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82</a:t>
            </a:fld>
            <a:endParaRPr lang="zh-TW" alt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單一樣本：對單一比例的檢定</a:t>
            </a:r>
            <a:r>
              <a:rPr lang="en-US" altLang="zh-TW" dirty="0" smtClean="0"/>
              <a:t>(</a:t>
            </a:r>
            <a:r>
              <a:rPr lang="zh-TW" altLang="en-US" dirty="0" smtClean="0"/>
              <a:t>續</a:t>
            </a:r>
            <a:r>
              <a:rPr lang="en-US" altLang="zh-TW" dirty="0" smtClean="0"/>
              <a:t>)</a:t>
            </a:r>
            <a:endParaRPr lang="zh-TW" altLang="en-US" dirty="0"/>
          </a:p>
        </p:txBody>
      </p:sp>
      <p:pic>
        <p:nvPicPr>
          <p:cNvPr id="94210" name="Picture 2"/>
          <p:cNvPicPr>
            <a:picLocks noGrp="1" noChangeAspect="1" noChangeArrowheads="1"/>
          </p:cNvPicPr>
          <p:nvPr>
            <p:ph idx="1"/>
          </p:nvPr>
        </p:nvPicPr>
        <p:blipFill>
          <a:blip r:embed="rId2" cstate="print"/>
          <a:srcRect/>
          <a:stretch>
            <a:fillRect/>
          </a:stretch>
        </p:blipFill>
        <p:spPr bwMode="auto">
          <a:xfrm>
            <a:off x="539552" y="1412776"/>
            <a:ext cx="7992000" cy="278497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1560" y="4410882"/>
            <a:ext cx="7992000" cy="842668"/>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647710" y="5295795"/>
            <a:ext cx="7992000" cy="725493"/>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83</a:t>
            </a:fld>
            <a:endParaRPr lang="zh-TW"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6.7(</a:t>
            </a:r>
            <a:r>
              <a:rPr lang="zh-TW" altLang="en-US" dirty="0" smtClean="0"/>
              <a:t>續</a:t>
            </a:r>
            <a:r>
              <a:rPr lang="en-US" altLang="zh-TW" dirty="0" smtClean="0"/>
              <a:t>)</a:t>
            </a:r>
            <a:endParaRPr lang="zh-TW" altLang="en-US" dirty="0"/>
          </a:p>
        </p:txBody>
      </p:sp>
      <p:pic>
        <p:nvPicPr>
          <p:cNvPr id="95235" name="Picture 3"/>
          <p:cNvPicPr>
            <a:picLocks noGrp="1" noChangeAspect="1" noChangeArrowheads="1"/>
          </p:cNvPicPr>
          <p:nvPr>
            <p:ph idx="1"/>
          </p:nvPr>
        </p:nvPicPr>
        <p:blipFill>
          <a:blip r:embed="rId2" cstate="print"/>
          <a:srcRect/>
          <a:stretch>
            <a:fillRect/>
          </a:stretch>
        </p:blipFill>
        <p:spPr bwMode="auto">
          <a:xfrm>
            <a:off x="323850" y="1412776"/>
            <a:ext cx="8496300" cy="449539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84</a:t>
            </a:fld>
            <a:endParaRPr lang="zh-TW"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單一樣本：對單一比例的檢定</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p:txBody>
          <a:bodyPr/>
          <a:lstStyle/>
          <a:p>
            <a:r>
              <a:rPr lang="zh-TW" altLang="en-US" dirty="0" smtClean="0"/>
              <a:t>對於在 </a:t>
            </a:r>
            <a:r>
              <a:rPr lang="el-GR" altLang="zh-TW" i="1" dirty="0" smtClean="0"/>
              <a:t>α</a:t>
            </a:r>
            <a:r>
              <a:rPr lang="zh-TW" altLang="en-US" dirty="0" smtClean="0"/>
              <a:t> 的顯著水準下的一個雙尾檢定，臨界區域為             或           。對於單邊的對立假說</a:t>
            </a:r>
            <a:r>
              <a:rPr lang="en-US" altLang="zh-TW" dirty="0" smtClean="0"/>
              <a:t/>
            </a:r>
            <a:br>
              <a:rPr lang="en-US" altLang="zh-TW" dirty="0" smtClean="0"/>
            </a:br>
            <a:r>
              <a:rPr lang="zh-TW" altLang="en-US" dirty="0" smtClean="0"/>
              <a:t>         ，臨界區域為         ，而對於對立假說         ，臨界區域為        。</a:t>
            </a:r>
            <a:endParaRPr lang="zh-TW" altLang="en-US" dirty="0"/>
          </a:p>
        </p:txBody>
      </p:sp>
      <p:graphicFrame>
        <p:nvGraphicFramePr>
          <p:cNvPr id="6" name="物件 5"/>
          <p:cNvGraphicFramePr>
            <a:graphicFrameLocks noChangeAspect="1"/>
          </p:cNvGraphicFramePr>
          <p:nvPr/>
        </p:nvGraphicFramePr>
        <p:xfrm>
          <a:off x="1979712" y="1844824"/>
          <a:ext cx="1117600" cy="381000"/>
        </p:xfrm>
        <a:graphic>
          <a:graphicData uri="http://schemas.openxmlformats.org/presentationml/2006/ole">
            <p:oleObj spid="_x0000_s96259" name="方程式" r:id="rId3" imgW="1117440" imgH="380880" progId="Equation.3">
              <p:embed/>
            </p:oleObj>
          </a:graphicData>
        </a:graphic>
      </p:graphicFrame>
      <p:graphicFrame>
        <p:nvGraphicFramePr>
          <p:cNvPr id="96260" name="Object 4"/>
          <p:cNvGraphicFramePr>
            <a:graphicFrameLocks noChangeAspect="1"/>
          </p:cNvGraphicFramePr>
          <p:nvPr/>
        </p:nvGraphicFramePr>
        <p:xfrm>
          <a:off x="3632200" y="1844824"/>
          <a:ext cx="939800" cy="381000"/>
        </p:xfrm>
        <a:graphic>
          <a:graphicData uri="http://schemas.openxmlformats.org/presentationml/2006/ole">
            <p:oleObj spid="_x0000_s96260" name="方程式" r:id="rId4" imgW="939600" imgH="380880" progId="Equation.3">
              <p:embed/>
            </p:oleObj>
          </a:graphicData>
        </a:graphic>
      </p:graphicFrame>
      <p:graphicFrame>
        <p:nvGraphicFramePr>
          <p:cNvPr id="8" name="物件 7"/>
          <p:cNvGraphicFramePr>
            <a:graphicFrameLocks noChangeAspect="1"/>
          </p:cNvGraphicFramePr>
          <p:nvPr/>
        </p:nvGraphicFramePr>
        <p:xfrm>
          <a:off x="827584" y="2276872"/>
          <a:ext cx="825500" cy="381000"/>
        </p:xfrm>
        <a:graphic>
          <a:graphicData uri="http://schemas.openxmlformats.org/presentationml/2006/ole">
            <p:oleObj spid="_x0000_s96261" name="方程式" r:id="rId5" imgW="825480" imgH="380880" progId="Equation.3">
              <p:embed/>
            </p:oleObj>
          </a:graphicData>
        </a:graphic>
      </p:graphicFrame>
      <p:graphicFrame>
        <p:nvGraphicFramePr>
          <p:cNvPr id="96262" name="Object 6"/>
          <p:cNvGraphicFramePr>
            <a:graphicFrameLocks noChangeAspect="1"/>
          </p:cNvGraphicFramePr>
          <p:nvPr/>
        </p:nvGraphicFramePr>
        <p:xfrm>
          <a:off x="3923928" y="2276872"/>
          <a:ext cx="927100" cy="381000"/>
        </p:xfrm>
        <a:graphic>
          <a:graphicData uri="http://schemas.openxmlformats.org/presentationml/2006/ole">
            <p:oleObj spid="_x0000_s96262" name="方程式" r:id="rId6" imgW="927000" imgH="380880" progId="Equation.3">
              <p:embed/>
            </p:oleObj>
          </a:graphicData>
        </a:graphic>
      </p:graphicFrame>
      <p:graphicFrame>
        <p:nvGraphicFramePr>
          <p:cNvPr id="96263" name="Object 7"/>
          <p:cNvGraphicFramePr>
            <a:graphicFrameLocks noChangeAspect="1"/>
          </p:cNvGraphicFramePr>
          <p:nvPr/>
        </p:nvGraphicFramePr>
        <p:xfrm>
          <a:off x="7884368" y="2276872"/>
          <a:ext cx="825500" cy="381000"/>
        </p:xfrm>
        <a:graphic>
          <a:graphicData uri="http://schemas.openxmlformats.org/presentationml/2006/ole">
            <p:oleObj spid="_x0000_s96263" name="方程式" r:id="rId7" imgW="825480" imgH="380880" progId="Equation.3">
              <p:embed/>
            </p:oleObj>
          </a:graphicData>
        </a:graphic>
      </p:graphicFrame>
      <p:graphicFrame>
        <p:nvGraphicFramePr>
          <p:cNvPr id="96264" name="Object 8"/>
          <p:cNvGraphicFramePr>
            <a:graphicFrameLocks noChangeAspect="1"/>
          </p:cNvGraphicFramePr>
          <p:nvPr/>
        </p:nvGraphicFramePr>
        <p:xfrm>
          <a:off x="2700338" y="2744788"/>
          <a:ext cx="762000" cy="381000"/>
        </p:xfrm>
        <a:graphic>
          <a:graphicData uri="http://schemas.openxmlformats.org/presentationml/2006/ole">
            <p:oleObj spid="_x0000_s96264" name="方程式" r:id="rId8" imgW="761760" imgH="380880" progId="Equation.3">
              <p:embed/>
            </p:oleObj>
          </a:graphicData>
        </a:graphic>
      </p:graphicFrame>
      <p:sp>
        <p:nvSpPr>
          <p:cNvPr id="10" name="日期版面配置區 9"/>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1" name="投影片編號版面配置區 10"/>
          <p:cNvSpPr>
            <a:spLocks noGrp="1"/>
          </p:cNvSpPr>
          <p:nvPr>
            <p:ph type="sldNum" sz="quarter" idx="12"/>
          </p:nvPr>
        </p:nvSpPr>
        <p:spPr/>
        <p:txBody>
          <a:bodyPr/>
          <a:lstStyle/>
          <a:p>
            <a:fld id="{4ED57DA5-3079-4B49-823B-EE503FF95CF7}" type="slidenum">
              <a:rPr lang="zh-TW" altLang="en-US" smtClean="0"/>
              <a:pPr/>
              <a:t>85</a:t>
            </a:fld>
            <a:endParaRPr lang="zh-TW"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6.9</a:t>
            </a:r>
            <a:r>
              <a:rPr lang="zh-TW" altLang="en-US" dirty="0" smtClean="0"/>
              <a:t> 雙樣本：對雙比例的檢定</a:t>
            </a:r>
            <a:endParaRPr lang="zh-TW" altLang="en-US" dirty="0"/>
          </a:p>
        </p:txBody>
      </p:sp>
      <p:sp>
        <p:nvSpPr>
          <p:cNvPr id="3" name="內容版面配置區 2"/>
          <p:cNvSpPr>
            <a:spLocks noGrp="1"/>
          </p:cNvSpPr>
          <p:nvPr>
            <p:ph idx="1"/>
          </p:nvPr>
        </p:nvSpPr>
        <p:spPr/>
        <p:txBody>
          <a:bodyPr/>
          <a:lstStyle/>
          <a:p>
            <a:r>
              <a:rPr lang="zh-TW" altLang="en-US" dirty="0" smtClean="0"/>
              <a:t>一般而言，我們想要檢定兩個比例或二項式參數相等的虛無假說。亦即，我們檢定          對立於          、          或           的其中一個對立假說。</a:t>
            </a:r>
            <a:endParaRPr lang="en-US" altLang="zh-TW" dirty="0" smtClean="0"/>
          </a:p>
          <a:p>
            <a:r>
              <a:rPr lang="zh-TW" altLang="en-US" dirty="0" smtClean="0"/>
              <a:t>這相當於檢定          的虛無假說對上               、</a:t>
            </a:r>
            <a:r>
              <a:rPr lang="en-US" altLang="zh-TW" dirty="0" smtClean="0"/>
              <a:t/>
            </a:r>
            <a:br>
              <a:rPr lang="en-US" altLang="zh-TW" dirty="0" smtClean="0"/>
            </a:br>
            <a:r>
              <a:rPr lang="zh-TW" altLang="en-US" dirty="0" smtClean="0"/>
              <a:t>               或                的其中一個對立假說。我們決策所依據的統計量是隨機變數         。</a:t>
            </a:r>
            <a:endParaRPr lang="en-US" altLang="zh-TW" dirty="0" smtClean="0"/>
          </a:p>
          <a:p>
            <a:r>
              <a:rPr lang="zh-TW" altLang="en-US" dirty="0" smtClean="0"/>
              <a:t>從兩個二項式母體隨機選取大小為 </a:t>
            </a:r>
            <a:r>
              <a:rPr lang="en-US" altLang="zh-TW" i="1" dirty="0" smtClean="0"/>
              <a:t>n</a:t>
            </a:r>
            <a:r>
              <a:rPr lang="en-US" altLang="zh-TW" baseline="-25000" dirty="0" smtClean="0"/>
              <a:t>1</a:t>
            </a:r>
            <a:r>
              <a:rPr lang="zh-TW" altLang="en-US" dirty="0" smtClean="0"/>
              <a:t> 和 </a:t>
            </a:r>
            <a:r>
              <a:rPr lang="en-US" altLang="zh-TW" i="1" dirty="0" smtClean="0"/>
              <a:t>n</a:t>
            </a:r>
            <a:r>
              <a:rPr lang="en-US" altLang="zh-TW" baseline="-25000" dirty="0" smtClean="0"/>
              <a:t>2</a:t>
            </a:r>
            <a:r>
              <a:rPr lang="zh-TW" altLang="en-US" dirty="0" smtClean="0"/>
              <a:t> 的獨立樣本並計算兩個樣本的成功比例    和   。</a:t>
            </a:r>
            <a:endParaRPr lang="zh-TW" altLang="en-US" dirty="0"/>
          </a:p>
        </p:txBody>
      </p:sp>
      <p:graphicFrame>
        <p:nvGraphicFramePr>
          <p:cNvPr id="4" name="物件 3"/>
          <p:cNvGraphicFramePr>
            <a:graphicFrameLocks noChangeAspect="1"/>
          </p:cNvGraphicFramePr>
          <p:nvPr/>
        </p:nvGraphicFramePr>
        <p:xfrm>
          <a:off x="6876256" y="1836564"/>
          <a:ext cx="914400" cy="368300"/>
        </p:xfrm>
        <a:graphic>
          <a:graphicData uri="http://schemas.openxmlformats.org/presentationml/2006/ole">
            <p:oleObj spid="_x0000_s97282" name="方程式" r:id="rId3" imgW="914400" imgH="368280" progId="Equation.3">
              <p:embed/>
            </p:oleObj>
          </a:graphicData>
        </a:graphic>
      </p:graphicFrame>
      <p:graphicFrame>
        <p:nvGraphicFramePr>
          <p:cNvPr id="97283" name="Object 3"/>
          <p:cNvGraphicFramePr>
            <a:graphicFrameLocks noChangeAspect="1"/>
          </p:cNvGraphicFramePr>
          <p:nvPr/>
        </p:nvGraphicFramePr>
        <p:xfrm>
          <a:off x="1187624" y="2276872"/>
          <a:ext cx="914400" cy="368300"/>
        </p:xfrm>
        <a:graphic>
          <a:graphicData uri="http://schemas.openxmlformats.org/presentationml/2006/ole">
            <p:oleObj spid="_x0000_s97283" name="方程式" r:id="rId4" imgW="914400" imgH="368280" progId="Equation.3">
              <p:embed/>
            </p:oleObj>
          </a:graphicData>
        </a:graphic>
      </p:graphicFrame>
      <p:graphicFrame>
        <p:nvGraphicFramePr>
          <p:cNvPr id="97284" name="Object 4"/>
          <p:cNvGraphicFramePr>
            <a:graphicFrameLocks noChangeAspect="1"/>
          </p:cNvGraphicFramePr>
          <p:nvPr/>
        </p:nvGraphicFramePr>
        <p:xfrm>
          <a:off x="2483768" y="2276872"/>
          <a:ext cx="914400" cy="368300"/>
        </p:xfrm>
        <a:graphic>
          <a:graphicData uri="http://schemas.openxmlformats.org/presentationml/2006/ole">
            <p:oleObj spid="_x0000_s97284" name="方程式" r:id="rId5" imgW="914400" imgH="368280" progId="Equation.3">
              <p:embed/>
            </p:oleObj>
          </a:graphicData>
        </a:graphic>
      </p:graphicFrame>
      <p:graphicFrame>
        <p:nvGraphicFramePr>
          <p:cNvPr id="97285" name="Object 5"/>
          <p:cNvGraphicFramePr>
            <a:graphicFrameLocks noChangeAspect="1"/>
          </p:cNvGraphicFramePr>
          <p:nvPr/>
        </p:nvGraphicFramePr>
        <p:xfrm>
          <a:off x="3851920" y="2276872"/>
          <a:ext cx="914400" cy="368300"/>
        </p:xfrm>
        <a:graphic>
          <a:graphicData uri="http://schemas.openxmlformats.org/presentationml/2006/ole">
            <p:oleObj spid="_x0000_s97285" name="方程式" r:id="rId6" imgW="914400" imgH="368280" progId="Equation.3">
              <p:embed/>
            </p:oleObj>
          </a:graphicData>
        </a:graphic>
      </p:graphicFrame>
      <p:graphicFrame>
        <p:nvGraphicFramePr>
          <p:cNvPr id="97286" name="Object 6"/>
          <p:cNvGraphicFramePr>
            <a:graphicFrameLocks noChangeAspect="1"/>
          </p:cNvGraphicFramePr>
          <p:nvPr/>
        </p:nvGraphicFramePr>
        <p:xfrm>
          <a:off x="3059832" y="2852936"/>
          <a:ext cx="914400" cy="368300"/>
        </p:xfrm>
        <a:graphic>
          <a:graphicData uri="http://schemas.openxmlformats.org/presentationml/2006/ole">
            <p:oleObj spid="_x0000_s97286" name="方程式" r:id="rId7" imgW="914400" imgH="368280" progId="Equation.3">
              <p:embed/>
            </p:oleObj>
          </a:graphicData>
        </a:graphic>
      </p:graphicFrame>
      <p:graphicFrame>
        <p:nvGraphicFramePr>
          <p:cNvPr id="97287" name="Object 7"/>
          <p:cNvGraphicFramePr>
            <a:graphicFrameLocks noChangeAspect="1"/>
          </p:cNvGraphicFramePr>
          <p:nvPr/>
        </p:nvGraphicFramePr>
        <p:xfrm>
          <a:off x="6741492" y="2852936"/>
          <a:ext cx="1358900" cy="368300"/>
        </p:xfrm>
        <a:graphic>
          <a:graphicData uri="http://schemas.openxmlformats.org/presentationml/2006/ole">
            <p:oleObj spid="_x0000_s97287" name="方程式" r:id="rId8" imgW="1358640" imgH="368280" progId="Equation.3">
              <p:embed/>
            </p:oleObj>
          </a:graphicData>
        </a:graphic>
      </p:graphicFrame>
      <p:graphicFrame>
        <p:nvGraphicFramePr>
          <p:cNvPr id="97288" name="Object 8"/>
          <p:cNvGraphicFramePr>
            <a:graphicFrameLocks noChangeAspect="1"/>
          </p:cNvGraphicFramePr>
          <p:nvPr/>
        </p:nvGraphicFramePr>
        <p:xfrm>
          <a:off x="755576" y="3348732"/>
          <a:ext cx="1358900" cy="368300"/>
        </p:xfrm>
        <a:graphic>
          <a:graphicData uri="http://schemas.openxmlformats.org/presentationml/2006/ole">
            <p:oleObj spid="_x0000_s97288" name="方程式" r:id="rId9" imgW="1358640" imgH="368280" progId="Equation.3">
              <p:embed/>
            </p:oleObj>
          </a:graphicData>
        </a:graphic>
      </p:graphicFrame>
      <p:graphicFrame>
        <p:nvGraphicFramePr>
          <p:cNvPr id="97289" name="Object 9"/>
          <p:cNvGraphicFramePr>
            <a:graphicFrameLocks noChangeAspect="1"/>
          </p:cNvGraphicFramePr>
          <p:nvPr/>
        </p:nvGraphicFramePr>
        <p:xfrm>
          <a:off x="2627784" y="3348732"/>
          <a:ext cx="1358900" cy="368300"/>
        </p:xfrm>
        <a:graphic>
          <a:graphicData uri="http://schemas.openxmlformats.org/presentationml/2006/ole">
            <p:oleObj spid="_x0000_s97289" name="方程式" r:id="rId10" imgW="1358640" imgH="368280" progId="Equation.3">
              <p:embed/>
            </p:oleObj>
          </a:graphicData>
        </a:graphic>
      </p:graphicFrame>
      <p:graphicFrame>
        <p:nvGraphicFramePr>
          <p:cNvPr id="97290" name="Object 10"/>
          <p:cNvGraphicFramePr>
            <a:graphicFrameLocks noChangeAspect="1"/>
          </p:cNvGraphicFramePr>
          <p:nvPr/>
        </p:nvGraphicFramePr>
        <p:xfrm>
          <a:off x="6156176" y="3742680"/>
          <a:ext cx="787400" cy="406400"/>
        </p:xfrm>
        <a:graphic>
          <a:graphicData uri="http://schemas.openxmlformats.org/presentationml/2006/ole">
            <p:oleObj spid="_x0000_s97290" name="方程式" r:id="rId11" imgW="787320" imgH="406080" progId="Equation.3">
              <p:embed/>
            </p:oleObj>
          </a:graphicData>
        </a:graphic>
      </p:graphicFrame>
      <p:graphicFrame>
        <p:nvGraphicFramePr>
          <p:cNvPr id="97291" name="Object 11"/>
          <p:cNvGraphicFramePr>
            <a:graphicFrameLocks noChangeAspect="1"/>
          </p:cNvGraphicFramePr>
          <p:nvPr/>
        </p:nvGraphicFramePr>
        <p:xfrm>
          <a:off x="6516216" y="4750792"/>
          <a:ext cx="254000" cy="406400"/>
        </p:xfrm>
        <a:graphic>
          <a:graphicData uri="http://schemas.openxmlformats.org/presentationml/2006/ole">
            <p:oleObj spid="_x0000_s97291" name="方程式" r:id="rId12" imgW="253800" imgH="406080" progId="Equation.3">
              <p:embed/>
            </p:oleObj>
          </a:graphicData>
        </a:graphic>
      </p:graphicFrame>
      <p:graphicFrame>
        <p:nvGraphicFramePr>
          <p:cNvPr id="97292" name="Object 12"/>
          <p:cNvGraphicFramePr>
            <a:graphicFrameLocks noChangeAspect="1"/>
          </p:cNvGraphicFramePr>
          <p:nvPr/>
        </p:nvGraphicFramePr>
        <p:xfrm>
          <a:off x="7272338" y="4751388"/>
          <a:ext cx="279400" cy="406400"/>
        </p:xfrm>
        <a:graphic>
          <a:graphicData uri="http://schemas.openxmlformats.org/presentationml/2006/ole">
            <p:oleObj spid="_x0000_s97292" name="方程式" r:id="rId13" imgW="279360" imgH="406080" progId="Equation.3">
              <p:embed/>
            </p:oleObj>
          </a:graphicData>
        </a:graphic>
      </p:graphicFrame>
      <p:sp>
        <p:nvSpPr>
          <p:cNvPr id="15" name="日期版面配置區 1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6" name="投影片編號版面配置區 15"/>
          <p:cNvSpPr>
            <a:spLocks noGrp="1"/>
          </p:cNvSpPr>
          <p:nvPr>
            <p:ph type="sldNum" sz="quarter" idx="12"/>
          </p:nvPr>
        </p:nvSpPr>
        <p:spPr/>
        <p:txBody>
          <a:bodyPr/>
          <a:lstStyle/>
          <a:p>
            <a:fld id="{4ED57DA5-3079-4B49-823B-EE503FF95CF7}" type="slidenum">
              <a:rPr lang="zh-TW" altLang="en-US" smtClean="0"/>
              <a:pPr/>
              <a:t>86</a:t>
            </a:fld>
            <a:endParaRPr lang="zh-TW"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雙樣本：對雙比例的檢定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對足夠大的 </a:t>
            </a:r>
            <a:r>
              <a:rPr lang="en-US" altLang="zh-TW" i="1" dirty="0" smtClean="0"/>
              <a:t>n</a:t>
            </a:r>
            <a:r>
              <a:rPr lang="en-US" altLang="zh-TW" baseline="-25000" dirty="0" smtClean="0"/>
              <a:t>1</a:t>
            </a:r>
            <a:r>
              <a:rPr lang="zh-TW" altLang="en-US" dirty="0" smtClean="0"/>
              <a:t> 和 </a:t>
            </a:r>
            <a:r>
              <a:rPr lang="en-US" altLang="zh-TW" i="1" dirty="0" smtClean="0"/>
              <a:t>n</a:t>
            </a:r>
            <a:r>
              <a:rPr lang="en-US" altLang="zh-TW" baseline="-25000" dirty="0" smtClean="0"/>
              <a:t>2 </a:t>
            </a:r>
            <a:r>
              <a:rPr lang="zh-TW" altLang="en-US" dirty="0" smtClean="0"/>
              <a:t>，點估測器    減    近似於常態分布，其中的平均值為</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變異數為</a:t>
            </a:r>
            <a:r>
              <a:rPr lang="en-US" altLang="zh-TW" dirty="0" smtClean="0"/>
              <a:t/>
            </a:r>
            <a:br>
              <a:rPr lang="en-US" altLang="zh-TW" dirty="0" smtClean="0"/>
            </a:br>
            <a:r>
              <a:rPr lang="en-US" altLang="zh-TW" dirty="0" smtClean="0"/>
              <a:t/>
            </a:r>
            <a:br>
              <a:rPr lang="en-US" altLang="zh-TW" dirty="0" smtClean="0"/>
            </a:br>
            <a:endParaRPr lang="en-US" altLang="zh-TW" dirty="0" smtClean="0"/>
          </a:p>
          <a:p>
            <a:r>
              <a:rPr lang="zh-TW" altLang="en-US" dirty="0" smtClean="0"/>
              <a:t>我們的臨界區域可以用如下的標準常態變數來建立：</a:t>
            </a:r>
            <a:endParaRPr lang="zh-TW" altLang="en-US" dirty="0"/>
          </a:p>
        </p:txBody>
      </p:sp>
      <p:graphicFrame>
        <p:nvGraphicFramePr>
          <p:cNvPr id="98306" name="Object 2"/>
          <p:cNvGraphicFramePr>
            <a:graphicFrameLocks noChangeAspect="1"/>
          </p:cNvGraphicFramePr>
          <p:nvPr/>
        </p:nvGraphicFramePr>
        <p:xfrm>
          <a:off x="5940772" y="1366416"/>
          <a:ext cx="254000" cy="406400"/>
        </p:xfrm>
        <a:graphic>
          <a:graphicData uri="http://schemas.openxmlformats.org/presentationml/2006/ole">
            <p:oleObj spid="_x0000_s98306" name="方程式" r:id="rId3" imgW="253800" imgH="406080" progId="Equation.3">
              <p:embed/>
            </p:oleObj>
          </a:graphicData>
        </a:graphic>
      </p:graphicFrame>
      <p:graphicFrame>
        <p:nvGraphicFramePr>
          <p:cNvPr id="98307" name="Object 3"/>
          <p:cNvGraphicFramePr>
            <a:graphicFrameLocks noChangeAspect="1"/>
          </p:cNvGraphicFramePr>
          <p:nvPr/>
        </p:nvGraphicFramePr>
        <p:xfrm>
          <a:off x="6740872" y="1366416"/>
          <a:ext cx="279400" cy="406400"/>
        </p:xfrm>
        <a:graphic>
          <a:graphicData uri="http://schemas.openxmlformats.org/presentationml/2006/ole">
            <p:oleObj spid="_x0000_s98307" name="方程式" r:id="rId4" imgW="279360" imgH="406080" progId="Equation.3">
              <p:embed/>
            </p:oleObj>
          </a:graphicData>
        </a:graphic>
      </p:graphicFrame>
      <p:graphicFrame>
        <p:nvGraphicFramePr>
          <p:cNvPr id="6" name="物件 5"/>
          <p:cNvGraphicFramePr>
            <a:graphicFrameLocks noChangeAspect="1"/>
          </p:cNvGraphicFramePr>
          <p:nvPr/>
        </p:nvGraphicFramePr>
        <p:xfrm>
          <a:off x="3657600" y="2480444"/>
          <a:ext cx="1828800" cy="444500"/>
        </p:xfrm>
        <a:graphic>
          <a:graphicData uri="http://schemas.openxmlformats.org/presentationml/2006/ole">
            <p:oleObj spid="_x0000_s98308" name="方程式" r:id="rId5" imgW="1828800" imgH="444240" progId="Equation.3">
              <p:embed/>
            </p:oleObj>
          </a:graphicData>
        </a:graphic>
      </p:graphicFrame>
      <p:graphicFrame>
        <p:nvGraphicFramePr>
          <p:cNvPr id="98309" name="Object 5"/>
          <p:cNvGraphicFramePr>
            <a:graphicFrameLocks noChangeAspect="1"/>
          </p:cNvGraphicFramePr>
          <p:nvPr/>
        </p:nvGraphicFramePr>
        <p:xfrm>
          <a:off x="3371850" y="3501008"/>
          <a:ext cx="2400300" cy="800100"/>
        </p:xfrm>
        <a:graphic>
          <a:graphicData uri="http://schemas.openxmlformats.org/presentationml/2006/ole">
            <p:oleObj spid="_x0000_s98309" name="方程式" r:id="rId6" imgW="2400120" imgH="799920" progId="Equation.3">
              <p:embed/>
            </p:oleObj>
          </a:graphicData>
        </a:graphic>
      </p:graphicFrame>
      <p:graphicFrame>
        <p:nvGraphicFramePr>
          <p:cNvPr id="98310" name="Object 6"/>
          <p:cNvGraphicFramePr>
            <a:graphicFrameLocks noChangeAspect="1"/>
          </p:cNvGraphicFramePr>
          <p:nvPr/>
        </p:nvGraphicFramePr>
        <p:xfrm>
          <a:off x="3131840" y="5373216"/>
          <a:ext cx="2933700" cy="850900"/>
        </p:xfrm>
        <a:graphic>
          <a:graphicData uri="http://schemas.openxmlformats.org/presentationml/2006/ole">
            <p:oleObj spid="_x0000_s98310" name="方程式" r:id="rId7" imgW="2933640" imgH="85068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87</a:t>
            </a:fld>
            <a:endParaRPr lang="zh-TW" alt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雙樣本：對雙比例的檢定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當 </a:t>
            </a:r>
            <a:r>
              <a:rPr lang="en-US" altLang="zh-TW" i="1" dirty="0" smtClean="0"/>
              <a:t>H</a:t>
            </a:r>
            <a:r>
              <a:rPr lang="en-US" altLang="zh-TW" baseline="-25000" dirty="0" smtClean="0"/>
              <a:t>0</a:t>
            </a:r>
            <a:r>
              <a:rPr lang="zh-TW" altLang="en-US" dirty="0" smtClean="0"/>
              <a:t> 為真時，我們可將                和                </a:t>
            </a:r>
            <a:r>
              <a:rPr lang="en-US" altLang="zh-TW" dirty="0" smtClean="0"/>
              <a:t>(</a:t>
            </a:r>
            <a:r>
              <a:rPr lang="zh-TW" altLang="en-US" dirty="0" smtClean="0"/>
              <a:t>其中 </a:t>
            </a:r>
            <a:r>
              <a:rPr lang="en-US" altLang="zh-TW" i="1" dirty="0" smtClean="0"/>
              <a:t>p </a:t>
            </a:r>
            <a:r>
              <a:rPr lang="zh-TW" altLang="en-US" dirty="0" smtClean="0"/>
              <a:t>和</a:t>
            </a:r>
            <a:r>
              <a:rPr lang="zh-TW" altLang="en-US" i="1" dirty="0" smtClean="0"/>
              <a:t> </a:t>
            </a:r>
            <a:r>
              <a:rPr lang="en-US" altLang="zh-TW" i="1" dirty="0" smtClean="0"/>
              <a:t>q </a:t>
            </a:r>
            <a:r>
              <a:rPr lang="zh-TW" altLang="en-US" dirty="0" smtClean="0"/>
              <a:t>為共同值</a:t>
            </a:r>
            <a:r>
              <a:rPr lang="en-US" altLang="zh-TW" dirty="0" smtClean="0"/>
              <a:t>)</a:t>
            </a:r>
            <a:r>
              <a:rPr lang="zh-TW" altLang="en-US" dirty="0" smtClean="0"/>
              <a:t> 帶入前述 </a:t>
            </a:r>
            <a:r>
              <a:rPr lang="en-US" altLang="zh-TW" i="1" dirty="0" smtClean="0"/>
              <a:t>Z </a:t>
            </a:r>
            <a:r>
              <a:rPr lang="zh-TW" altLang="en-US" dirty="0" smtClean="0"/>
              <a:t>的公式中而得下列形式：</a:t>
            </a:r>
          </a:p>
          <a:p>
            <a:endParaRPr lang="en-US" altLang="zh-TW" dirty="0" smtClean="0"/>
          </a:p>
          <a:p>
            <a:r>
              <a:rPr lang="zh-TW" altLang="en-US" dirty="0" smtClean="0"/>
              <a:t>將從兩個樣本來的資料合併後，</a:t>
            </a:r>
            <a:r>
              <a:rPr lang="zh-TW" altLang="en-US" b="1" dirty="0" smtClean="0"/>
              <a:t>比例 </a:t>
            </a:r>
            <a:r>
              <a:rPr lang="en-US" altLang="zh-TW" b="1" i="1" dirty="0" smtClean="0"/>
              <a:t>p </a:t>
            </a:r>
            <a:r>
              <a:rPr lang="zh-TW" altLang="en-US" b="1" dirty="0" smtClean="0"/>
              <a:t>的合併估測</a:t>
            </a:r>
            <a:r>
              <a:rPr lang="zh-TW" altLang="en-US" dirty="0" smtClean="0"/>
              <a:t>為</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其中 </a:t>
            </a:r>
            <a:r>
              <a:rPr lang="en-US" altLang="zh-TW" i="1" dirty="0" smtClean="0"/>
              <a:t>x</a:t>
            </a:r>
            <a:r>
              <a:rPr lang="en-US" altLang="zh-TW" baseline="-25000" dirty="0" smtClean="0"/>
              <a:t>1</a:t>
            </a:r>
            <a:r>
              <a:rPr lang="zh-TW" altLang="en-US" dirty="0" smtClean="0"/>
              <a:t> 和 </a:t>
            </a:r>
            <a:r>
              <a:rPr lang="en-US" altLang="zh-TW" i="1" dirty="0" smtClean="0"/>
              <a:t>x</a:t>
            </a:r>
            <a:r>
              <a:rPr lang="en-US" altLang="zh-TW" baseline="-25000" dirty="0" smtClean="0"/>
              <a:t>2</a:t>
            </a:r>
            <a:r>
              <a:rPr lang="zh-TW" altLang="en-US" dirty="0" smtClean="0"/>
              <a:t> 是雙樣本中個別的成功數目。</a:t>
            </a:r>
          </a:p>
        </p:txBody>
      </p:sp>
      <p:graphicFrame>
        <p:nvGraphicFramePr>
          <p:cNvPr id="5" name="物件 4"/>
          <p:cNvGraphicFramePr>
            <a:graphicFrameLocks noChangeAspect="1"/>
          </p:cNvGraphicFramePr>
          <p:nvPr/>
        </p:nvGraphicFramePr>
        <p:xfrm>
          <a:off x="4788024" y="1404516"/>
          <a:ext cx="1447800" cy="368300"/>
        </p:xfrm>
        <a:graphic>
          <a:graphicData uri="http://schemas.openxmlformats.org/presentationml/2006/ole">
            <p:oleObj spid="_x0000_s99331" name="方程式" r:id="rId3" imgW="1447560" imgH="368280" progId="Equation.3">
              <p:embed/>
            </p:oleObj>
          </a:graphicData>
        </a:graphic>
      </p:graphicFrame>
      <p:graphicFrame>
        <p:nvGraphicFramePr>
          <p:cNvPr id="99332" name="Object 4"/>
          <p:cNvGraphicFramePr>
            <a:graphicFrameLocks noChangeAspect="1"/>
          </p:cNvGraphicFramePr>
          <p:nvPr/>
        </p:nvGraphicFramePr>
        <p:xfrm>
          <a:off x="6732240" y="1412776"/>
          <a:ext cx="1333500" cy="368300"/>
        </p:xfrm>
        <a:graphic>
          <a:graphicData uri="http://schemas.openxmlformats.org/presentationml/2006/ole">
            <p:oleObj spid="_x0000_s99332" name="方程式" r:id="rId4" imgW="1333440" imgH="368280" progId="Equation.3">
              <p:embed/>
            </p:oleObj>
          </a:graphicData>
        </a:graphic>
      </p:graphicFrame>
      <p:graphicFrame>
        <p:nvGraphicFramePr>
          <p:cNvPr id="7" name="物件 6"/>
          <p:cNvGraphicFramePr>
            <a:graphicFrameLocks noChangeAspect="1"/>
          </p:cNvGraphicFramePr>
          <p:nvPr/>
        </p:nvGraphicFramePr>
        <p:xfrm>
          <a:off x="3295650" y="2348880"/>
          <a:ext cx="2552700" cy="850900"/>
        </p:xfrm>
        <a:graphic>
          <a:graphicData uri="http://schemas.openxmlformats.org/presentationml/2006/ole">
            <p:oleObj spid="_x0000_s99333" name="方程式" r:id="rId5" imgW="2552400" imgH="850680" progId="Equation.3">
              <p:embed/>
            </p:oleObj>
          </a:graphicData>
        </a:graphic>
      </p:graphicFrame>
      <p:graphicFrame>
        <p:nvGraphicFramePr>
          <p:cNvPr id="8" name="物件 7"/>
          <p:cNvGraphicFramePr>
            <a:graphicFrameLocks noChangeAspect="1"/>
          </p:cNvGraphicFramePr>
          <p:nvPr/>
        </p:nvGraphicFramePr>
        <p:xfrm>
          <a:off x="3892550" y="4005064"/>
          <a:ext cx="1358900" cy="800100"/>
        </p:xfrm>
        <a:graphic>
          <a:graphicData uri="http://schemas.openxmlformats.org/presentationml/2006/ole">
            <p:oleObj spid="_x0000_s99334" name="方程式" r:id="rId6" imgW="1358640" imgH="799920" progId="Equation.3">
              <p:embed/>
            </p:oleObj>
          </a:graphicData>
        </a:graphic>
      </p:graphicFrame>
      <p:sp>
        <p:nvSpPr>
          <p:cNvPr id="9" name="日期版面配置區 8"/>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88</a:t>
            </a:fld>
            <a:endParaRPr lang="zh-TW"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雙樣本：對雙比例的檢定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將    取代 </a:t>
            </a:r>
            <a:r>
              <a:rPr lang="en-US" altLang="zh-TW" i="1" dirty="0" smtClean="0"/>
              <a:t>p </a:t>
            </a:r>
            <a:r>
              <a:rPr lang="zh-TW" altLang="en-US" dirty="0" smtClean="0"/>
              <a:t>並將              取代 </a:t>
            </a:r>
            <a:r>
              <a:rPr lang="en-US" altLang="zh-TW" i="1" dirty="0" smtClean="0"/>
              <a:t>q</a:t>
            </a:r>
            <a:r>
              <a:rPr lang="zh-TW" altLang="en-US" i="1" dirty="0" smtClean="0"/>
              <a:t> </a:t>
            </a:r>
            <a:r>
              <a:rPr lang="zh-TW" altLang="en-US" dirty="0" smtClean="0"/>
              <a:t>後，</a:t>
            </a:r>
            <a:r>
              <a:rPr lang="zh-TW" altLang="en-US" b="1" dirty="0" smtClean="0"/>
              <a:t>檢定          的 </a:t>
            </a:r>
            <a:r>
              <a:rPr lang="en-US" altLang="zh-TW" b="1" i="1" dirty="0" smtClean="0"/>
              <a:t>z </a:t>
            </a:r>
            <a:r>
              <a:rPr lang="zh-TW" altLang="en-US" b="1" dirty="0" smtClean="0"/>
              <a:t>值</a:t>
            </a:r>
            <a:r>
              <a:rPr lang="zh-TW" altLang="en-US" dirty="0" smtClean="0"/>
              <a:t>由以下的公式求得：</a:t>
            </a:r>
            <a:endParaRPr lang="en-US" altLang="zh-TW" dirty="0" smtClean="0"/>
          </a:p>
          <a:p>
            <a:endParaRPr lang="en-US" altLang="zh-TW" dirty="0" smtClean="0"/>
          </a:p>
          <a:p>
            <a:endParaRPr lang="en-US" altLang="zh-TW" dirty="0" smtClean="0"/>
          </a:p>
          <a:p>
            <a:r>
              <a:rPr lang="zh-TW" altLang="en-US" dirty="0" smtClean="0"/>
              <a:t>運用標準常態曲線的臨界點，適當之對立假說的臨界區域依先前的作法建立。因此，在 </a:t>
            </a:r>
            <a:r>
              <a:rPr lang="el-GR" altLang="zh-TW" i="1" dirty="0" smtClean="0"/>
              <a:t>α</a:t>
            </a:r>
            <a:r>
              <a:rPr lang="zh-TW" altLang="en-US" dirty="0" smtClean="0"/>
              <a:t> 的顯著水準下，對於          的對立假說，臨界區域為             或          。對於          的對立假說的檢定，臨界區域為          ，而當對立假說為          時，臨界區域為        。</a:t>
            </a:r>
            <a:endParaRPr lang="zh-TW" altLang="en-US" dirty="0"/>
          </a:p>
        </p:txBody>
      </p:sp>
      <p:graphicFrame>
        <p:nvGraphicFramePr>
          <p:cNvPr id="100354" name="Object 2"/>
          <p:cNvGraphicFramePr>
            <a:graphicFrameLocks noChangeAspect="1"/>
          </p:cNvGraphicFramePr>
          <p:nvPr/>
        </p:nvGraphicFramePr>
        <p:xfrm>
          <a:off x="1174750" y="1412776"/>
          <a:ext cx="266700" cy="393700"/>
        </p:xfrm>
        <a:graphic>
          <a:graphicData uri="http://schemas.openxmlformats.org/presentationml/2006/ole">
            <p:oleObj spid="_x0000_s100354" name="方程式" r:id="rId3" imgW="266400" imgH="393480" progId="Equation.3">
              <p:embed/>
            </p:oleObj>
          </a:graphicData>
        </a:graphic>
      </p:graphicFrame>
      <p:graphicFrame>
        <p:nvGraphicFramePr>
          <p:cNvPr id="100355" name="Object 3"/>
          <p:cNvGraphicFramePr>
            <a:graphicFrameLocks noChangeAspect="1"/>
          </p:cNvGraphicFramePr>
          <p:nvPr/>
        </p:nvGraphicFramePr>
        <p:xfrm>
          <a:off x="3462908" y="1404938"/>
          <a:ext cx="1181100" cy="393700"/>
        </p:xfrm>
        <a:graphic>
          <a:graphicData uri="http://schemas.openxmlformats.org/presentationml/2006/ole">
            <p:oleObj spid="_x0000_s100355" name="方程式" r:id="rId4" imgW="1180800" imgH="393480" progId="Equation.3">
              <p:embed/>
            </p:oleObj>
          </a:graphicData>
        </a:graphic>
      </p:graphicFrame>
      <p:graphicFrame>
        <p:nvGraphicFramePr>
          <p:cNvPr id="100356" name="Object 4"/>
          <p:cNvGraphicFramePr>
            <a:graphicFrameLocks noChangeAspect="1"/>
          </p:cNvGraphicFramePr>
          <p:nvPr/>
        </p:nvGraphicFramePr>
        <p:xfrm>
          <a:off x="7474024" y="1412875"/>
          <a:ext cx="914400" cy="368300"/>
        </p:xfrm>
        <a:graphic>
          <a:graphicData uri="http://schemas.openxmlformats.org/presentationml/2006/ole">
            <p:oleObj spid="_x0000_s100356" name="方程式" r:id="rId5" imgW="914400" imgH="368280" progId="Equation.3">
              <p:embed/>
            </p:oleObj>
          </a:graphicData>
        </a:graphic>
      </p:graphicFrame>
      <p:graphicFrame>
        <p:nvGraphicFramePr>
          <p:cNvPr id="7" name="物件 6"/>
          <p:cNvGraphicFramePr>
            <a:graphicFrameLocks noChangeAspect="1"/>
          </p:cNvGraphicFramePr>
          <p:nvPr/>
        </p:nvGraphicFramePr>
        <p:xfrm>
          <a:off x="3321050" y="2420888"/>
          <a:ext cx="2501900" cy="812800"/>
        </p:xfrm>
        <a:graphic>
          <a:graphicData uri="http://schemas.openxmlformats.org/presentationml/2006/ole">
            <p:oleObj spid="_x0000_s100357" name="方程式" r:id="rId6" imgW="2501640" imgH="812520" progId="Equation.3">
              <p:embed/>
            </p:oleObj>
          </a:graphicData>
        </a:graphic>
      </p:graphicFrame>
      <p:graphicFrame>
        <p:nvGraphicFramePr>
          <p:cNvPr id="8" name="物件 7"/>
          <p:cNvGraphicFramePr>
            <a:graphicFrameLocks noChangeAspect="1"/>
          </p:cNvGraphicFramePr>
          <p:nvPr/>
        </p:nvGraphicFramePr>
        <p:xfrm>
          <a:off x="3801616" y="4428852"/>
          <a:ext cx="914400" cy="368300"/>
        </p:xfrm>
        <a:graphic>
          <a:graphicData uri="http://schemas.openxmlformats.org/presentationml/2006/ole">
            <p:oleObj spid="_x0000_s100358" name="方程式" r:id="rId7" imgW="914400" imgH="368280" progId="Equation.3">
              <p:embed/>
            </p:oleObj>
          </a:graphicData>
        </a:graphic>
      </p:graphicFrame>
      <p:graphicFrame>
        <p:nvGraphicFramePr>
          <p:cNvPr id="100359" name="Object 7"/>
          <p:cNvGraphicFramePr>
            <a:graphicFrameLocks noChangeAspect="1"/>
          </p:cNvGraphicFramePr>
          <p:nvPr/>
        </p:nvGraphicFramePr>
        <p:xfrm>
          <a:off x="1187624" y="4869160"/>
          <a:ext cx="1117600" cy="381000"/>
        </p:xfrm>
        <a:graphic>
          <a:graphicData uri="http://schemas.openxmlformats.org/presentationml/2006/ole">
            <p:oleObj spid="_x0000_s100359" name="方程式" r:id="rId8" imgW="1117440" imgH="380880" progId="Equation.3">
              <p:embed/>
            </p:oleObj>
          </a:graphicData>
        </a:graphic>
      </p:graphicFrame>
      <p:graphicFrame>
        <p:nvGraphicFramePr>
          <p:cNvPr id="100360" name="Object 8"/>
          <p:cNvGraphicFramePr>
            <a:graphicFrameLocks noChangeAspect="1"/>
          </p:cNvGraphicFramePr>
          <p:nvPr/>
        </p:nvGraphicFramePr>
        <p:xfrm>
          <a:off x="2843808" y="4869160"/>
          <a:ext cx="939800" cy="381000"/>
        </p:xfrm>
        <a:graphic>
          <a:graphicData uri="http://schemas.openxmlformats.org/presentationml/2006/ole">
            <p:oleObj spid="_x0000_s100360" name="方程式" r:id="rId9" imgW="939600" imgH="380880" progId="Equation.3">
              <p:embed/>
            </p:oleObj>
          </a:graphicData>
        </a:graphic>
      </p:graphicFrame>
      <p:graphicFrame>
        <p:nvGraphicFramePr>
          <p:cNvPr id="100361" name="Object 9"/>
          <p:cNvGraphicFramePr>
            <a:graphicFrameLocks noChangeAspect="1"/>
          </p:cNvGraphicFramePr>
          <p:nvPr/>
        </p:nvGraphicFramePr>
        <p:xfrm>
          <a:off x="3491880" y="5301208"/>
          <a:ext cx="927100" cy="381000"/>
        </p:xfrm>
        <a:graphic>
          <a:graphicData uri="http://schemas.openxmlformats.org/presentationml/2006/ole">
            <p:oleObj spid="_x0000_s100361" name="方程式" r:id="rId10" imgW="927000" imgH="380880" progId="Equation.3">
              <p:embed/>
            </p:oleObj>
          </a:graphicData>
        </a:graphic>
      </p:graphicFrame>
      <p:graphicFrame>
        <p:nvGraphicFramePr>
          <p:cNvPr id="100362" name="Object 10"/>
          <p:cNvGraphicFramePr>
            <a:graphicFrameLocks noChangeAspect="1"/>
          </p:cNvGraphicFramePr>
          <p:nvPr/>
        </p:nvGraphicFramePr>
        <p:xfrm>
          <a:off x="3491880" y="5733256"/>
          <a:ext cx="762000" cy="381000"/>
        </p:xfrm>
        <a:graphic>
          <a:graphicData uri="http://schemas.openxmlformats.org/presentationml/2006/ole">
            <p:oleObj spid="_x0000_s100362" name="方程式" r:id="rId11" imgW="761760" imgH="380880" progId="Equation.3">
              <p:embed/>
            </p:oleObj>
          </a:graphicData>
        </a:graphic>
      </p:graphicFrame>
      <p:graphicFrame>
        <p:nvGraphicFramePr>
          <p:cNvPr id="100363" name="Object 11"/>
          <p:cNvGraphicFramePr>
            <a:graphicFrameLocks noChangeAspect="1"/>
          </p:cNvGraphicFramePr>
          <p:nvPr/>
        </p:nvGraphicFramePr>
        <p:xfrm>
          <a:off x="4860032" y="4869160"/>
          <a:ext cx="914400" cy="368300"/>
        </p:xfrm>
        <a:graphic>
          <a:graphicData uri="http://schemas.openxmlformats.org/presentationml/2006/ole">
            <p:oleObj spid="_x0000_s100363" name="方程式" r:id="rId12" imgW="914400" imgH="368280" progId="Equation.3">
              <p:embed/>
            </p:oleObj>
          </a:graphicData>
        </a:graphic>
      </p:graphicFrame>
      <p:graphicFrame>
        <p:nvGraphicFramePr>
          <p:cNvPr id="100364" name="Object 12"/>
          <p:cNvGraphicFramePr>
            <a:graphicFrameLocks noChangeAspect="1"/>
          </p:cNvGraphicFramePr>
          <p:nvPr/>
        </p:nvGraphicFramePr>
        <p:xfrm>
          <a:off x="7452320" y="5301208"/>
          <a:ext cx="914400" cy="368300"/>
        </p:xfrm>
        <a:graphic>
          <a:graphicData uri="http://schemas.openxmlformats.org/presentationml/2006/ole">
            <p:oleObj spid="_x0000_s100364" name="方程式" r:id="rId13" imgW="914400" imgH="368280" progId="Equation.3">
              <p:embed/>
            </p:oleObj>
          </a:graphicData>
        </a:graphic>
      </p:graphicFrame>
      <p:sp>
        <p:nvSpPr>
          <p:cNvPr id="15" name="日期版面配置區 14"/>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6" name="投影片編號版面配置區 15"/>
          <p:cNvSpPr>
            <a:spLocks noGrp="1"/>
          </p:cNvSpPr>
          <p:nvPr>
            <p:ph type="sldNum" sz="quarter" idx="12"/>
          </p:nvPr>
        </p:nvSpPr>
        <p:spPr/>
        <p:txBody>
          <a:bodyPr/>
          <a:lstStyle/>
          <a:p>
            <a:fld id="{4ED57DA5-3079-4B49-823B-EE503FF95CF7}" type="slidenum">
              <a:rPr lang="zh-TW" altLang="en-US" smtClean="0"/>
              <a:pPr/>
              <a:t>89</a:t>
            </a:fld>
            <a:endParaRPr lang="zh-TW"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第一</a:t>
            </a:r>
            <a:r>
              <a:rPr lang="zh-TW" altLang="en-US" dirty="0" smtClean="0"/>
              <a:t>類錯誤的</a:t>
            </a:r>
            <a:r>
              <a:rPr lang="zh-TW" altLang="en-US" dirty="0" smtClean="0"/>
              <a:t>機率</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Picture 3"/>
          <p:cNvPicPr>
            <a:picLocks noChangeAspect="1" noChangeArrowheads="1"/>
          </p:cNvPicPr>
          <p:nvPr/>
        </p:nvPicPr>
        <p:blipFill>
          <a:blip r:embed="rId2" cstate="print"/>
          <a:srcRect/>
          <a:stretch>
            <a:fillRect/>
          </a:stretch>
        </p:blipFill>
        <p:spPr bwMode="auto">
          <a:xfrm>
            <a:off x="539552" y="1340768"/>
            <a:ext cx="7992000" cy="1194207"/>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539552" y="2708920"/>
            <a:ext cx="7992000" cy="1172468"/>
          </a:xfrm>
          <a:prstGeom prst="rect">
            <a:avLst/>
          </a:prstGeom>
          <a:noFill/>
          <a:ln w="9525">
            <a:noFill/>
            <a:miter lim="800000"/>
            <a:headEnd/>
            <a:tailEnd/>
          </a:ln>
          <a:effectLst/>
        </p:spPr>
      </p:pic>
      <p:pic>
        <p:nvPicPr>
          <p:cNvPr id="6" name="Picture 5"/>
          <p:cNvPicPr>
            <a:picLocks noChangeAspect="1" noChangeArrowheads="1"/>
          </p:cNvPicPr>
          <p:nvPr/>
        </p:nvPicPr>
        <p:blipFill>
          <a:blip r:embed="rId4" cstate="print"/>
          <a:srcRect/>
          <a:stretch>
            <a:fillRect/>
          </a:stretch>
        </p:blipFill>
        <p:spPr bwMode="auto">
          <a:xfrm>
            <a:off x="1763688" y="4365104"/>
            <a:ext cx="5184254" cy="1683661"/>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6.8</a:t>
            </a:r>
            <a:endParaRPr lang="zh-TW" altLang="en-US" dirty="0"/>
          </a:p>
        </p:txBody>
      </p:sp>
      <p:pic>
        <p:nvPicPr>
          <p:cNvPr id="101378" name="Picture 2"/>
          <p:cNvPicPr>
            <a:picLocks noGrp="1" noChangeAspect="1" noChangeArrowheads="1"/>
          </p:cNvPicPr>
          <p:nvPr>
            <p:ph idx="1"/>
          </p:nvPr>
        </p:nvPicPr>
        <p:blipFill>
          <a:blip r:embed="rId2" cstate="print"/>
          <a:srcRect b="41898"/>
          <a:stretch>
            <a:fillRect/>
          </a:stretch>
        </p:blipFill>
        <p:spPr bwMode="auto">
          <a:xfrm>
            <a:off x="323850" y="1381220"/>
            <a:ext cx="8496300" cy="2839868"/>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58930"/>
          <a:stretch>
            <a:fillRect/>
          </a:stretch>
        </p:blipFill>
        <p:spPr bwMode="auto">
          <a:xfrm>
            <a:off x="323528" y="4293096"/>
            <a:ext cx="8496300" cy="2007402"/>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90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範例</a:t>
            </a:r>
            <a:r>
              <a:rPr lang="en-US" altLang="zh-TW" dirty="0" smtClean="0"/>
              <a:t>6.8(</a:t>
            </a:r>
            <a:r>
              <a:rPr lang="zh-TW" altLang="en-US" dirty="0" smtClean="0"/>
              <a:t>續</a:t>
            </a:r>
            <a:r>
              <a:rPr lang="en-US" altLang="zh-TW" dirty="0" smtClean="0"/>
              <a:t>)</a:t>
            </a:r>
            <a:endParaRPr lang="zh-TW" altLang="en-US" dirty="0"/>
          </a:p>
        </p:txBody>
      </p:sp>
      <p:pic>
        <p:nvPicPr>
          <p:cNvPr id="102402" name="Picture 2"/>
          <p:cNvPicPr>
            <a:picLocks noGrp="1" noChangeAspect="1" noChangeArrowheads="1"/>
          </p:cNvPicPr>
          <p:nvPr>
            <p:ph idx="1"/>
          </p:nvPr>
        </p:nvPicPr>
        <p:blipFill>
          <a:blip r:embed="rId2" cstate="print"/>
          <a:srcRect/>
          <a:stretch>
            <a:fillRect/>
          </a:stretch>
        </p:blipFill>
        <p:spPr bwMode="auto">
          <a:xfrm>
            <a:off x="323850" y="1340768"/>
            <a:ext cx="8496300" cy="45975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91</a:t>
            </a:fld>
            <a:endParaRPr lang="zh-TW" alt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6.10</a:t>
            </a:r>
            <a:r>
              <a:rPr lang="zh-TW" altLang="en-US" dirty="0" smtClean="0"/>
              <a:t> 適合度檢定</a:t>
            </a:r>
            <a:endParaRPr lang="zh-TW" altLang="en-US" dirty="0"/>
          </a:p>
        </p:txBody>
      </p:sp>
      <p:sp>
        <p:nvSpPr>
          <p:cNvPr id="3" name="內容版面配置區 2"/>
          <p:cNvSpPr>
            <a:spLocks noGrp="1"/>
          </p:cNvSpPr>
          <p:nvPr>
            <p:ph idx="1"/>
          </p:nvPr>
        </p:nvSpPr>
        <p:spPr/>
        <p:txBody>
          <a:bodyPr/>
          <a:lstStyle/>
          <a:p>
            <a:r>
              <a:rPr lang="zh-TW" altLang="en-US" dirty="0" smtClean="0"/>
              <a:t>假定骰子是公正的，這等同於檢定結果的分布是如下之離散均勻分布的假說：</a:t>
            </a:r>
            <a:r>
              <a:rPr lang="en-US" altLang="zh-TW" dirty="0" smtClean="0"/>
              <a:t/>
            </a:r>
            <a:br>
              <a:rPr lang="en-US" altLang="zh-TW" dirty="0" smtClean="0"/>
            </a:br>
            <a:r>
              <a:rPr lang="en-US" altLang="zh-TW" dirty="0" smtClean="0"/>
              <a:t/>
            </a:r>
            <a:br>
              <a:rPr lang="en-US" altLang="zh-TW" dirty="0" smtClean="0"/>
            </a:br>
            <a:r>
              <a:rPr lang="en-US" altLang="zh-TW" dirty="0" smtClean="0"/>
              <a:t/>
            </a:r>
            <a:br>
              <a:rPr lang="en-US" altLang="zh-TW" dirty="0" smtClean="0"/>
            </a:br>
            <a:r>
              <a:rPr lang="zh-TW" altLang="en-US" dirty="0" smtClean="0"/>
              <a:t>假設擲骰子 </a:t>
            </a:r>
            <a:r>
              <a:rPr lang="en-US" altLang="zh-TW" dirty="0" smtClean="0"/>
              <a:t>120 </a:t>
            </a:r>
            <a:r>
              <a:rPr lang="zh-TW" altLang="en-US" dirty="0" smtClean="0"/>
              <a:t>次並記錄每個結果。理論上，如果骰子是平衡的，則我們預期每一面都會出現 </a:t>
            </a:r>
            <a:r>
              <a:rPr lang="en-US" altLang="zh-TW" dirty="0" smtClean="0"/>
              <a:t>20 </a:t>
            </a:r>
            <a:r>
              <a:rPr lang="zh-TW" altLang="en-US" dirty="0" smtClean="0"/>
              <a:t>次。</a:t>
            </a:r>
          </a:p>
          <a:p>
            <a:endParaRPr lang="zh-TW" altLang="en-US" dirty="0" smtClean="0"/>
          </a:p>
          <a:p>
            <a:endParaRPr lang="zh-TW" altLang="en-US" dirty="0"/>
          </a:p>
        </p:txBody>
      </p:sp>
      <p:graphicFrame>
        <p:nvGraphicFramePr>
          <p:cNvPr id="4" name="物件 3"/>
          <p:cNvGraphicFramePr>
            <a:graphicFrameLocks noChangeAspect="1"/>
          </p:cNvGraphicFramePr>
          <p:nvPr/>
        </p:nvGraphicFramePr>
        <p:xfrm>
          <a:off x="3098800" y="2276872"/>
          <a:ext cx="2946400" cy="723900"/>
        </p:xfrm>
        <a:graphic>
          <a:graphicData uri="http://schemas.openxmlformats.org/presentationml/2006/ole">
            <p:oleObj spid="_x0000_s103426" name="方程式" r:id="rId3" imgW="2946240" imgH="723600" progId="Equation.3">
              <p:embed/>
            </p:oleObj>
          </a:graphicData>
        </a:graphic>
      </p:graphicFrame>
      <p:pic>
        <p:nvPicPr>
          <p:cNvPr id="5" name="Picture 2"/>
          <p:cNvPicPr>
            <a:picLocks noChangeAspect="1" noChangeArrowheads="1"/>
          </p:cNvPicPr>
          <p:nvPr/>
        </p:nvPicPr>
        <p:blipFill>
          <a:blip r:embed="rId4" cstate="print"/>
          <a:srcRect/>
          <a:stretch>
            <a:fillRect/>
          </a:stretch>
        </p:blipFill>
        <p:spPr bwMode="auto">
          <a:xfrm>
            <a:off x="2123728" y="4659003"/>
            <a:ext cx="4896222" cy="165031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92</a:t>
            </a:fld>
            <a:endParaRPr lang="zh-TW" alt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適合度檢定</a:t>
            </a:r>
            <a:r>
              <a:rPr lang="en-US" altLang="zh-TW" dirty="0" smtClean="0"/>
              <a:t>(</a:t>
            </a:r>
            <a:r>
              <a:rPr lang="zh-TW" altLang="en-US" dirty="0" smtClean="0"/>
              <a:t>續</a:t>
            </a:r>
            <a:r>
              <a:rPr lang="en-US" altLang="zh-TW" dirty="0" smtClean="0"/>
              <a:t>)</a:t>
            </a:r>
            <a:endParaRPr lang="zh-TW" altLang="en-US" dirty="0"/>
          </a:p>
        </p:txBody>
      </p:sp>
      <p:pic>
        <p:nvPicPr>
          <p:cNvPr id="104451" name="Picture 3"/>
          <p:cNvPicPr>
            <a:picLocks noGrp="1" noChangeAspect="1" noChangeArrowheads="1"/>
          </p:cNvPicPr>
          <p:nvPr>
            <p:ph idx="1"/>
          </p:nvPr>
        </p:nvPicPr>
        <p:blipFill>
          <a:blip r:embed="rId2" cstate="print"/>
          <a:srcRect/>
          <a:stretch>
            <a:fillRect/>
          </a:stretch>
        </p:blipFill>
        <p:spPr bwMode="auto">
          <a:xfrm>
            <a:off x="612448" y="1581190"/>
            <a:ext cx="7992000" cy="31439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93</a:t>
            </a:fld>
            <a:endParaRPr lang="zh-TW" alt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適合度檢定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如果觀得頻次接近對應的預期頻次，則    值會小，表示適合度高。如果觀得頻次與預期頻次有顯著不同，則    值會大，因而適合度低。適合度高導致 </a:t>
            </a:r>
            <a:r>
              <a:rPr lang="en-US" altLang="zh-TW" i="1" dirty="0" smtClean="0"/>
              <a:t>H</a:t>
            </a:r>
            <a:r>
              <a:rPr lang="en-US" altLang="zh-TW" baseline="-25000" dirty="0" smtClean="0"/>
              <a:t>0</a:t>
            </a:r>
            <a:r>
              <a:rPr lang="zh-TW" altLang="en-US" dirty="0" smtClean="0"/>
              <a:t> 的接受，而適合度低則導致其拒絕。因此，臨界區域會落在卡方分布的右尾部。對於一個等於 </a:t>
            </a:r>
            <a:r>
              <a:rPr lang="el-GR" altLang="zh-TW" i="1" dirty="0" smtClean="0"/>
              <a:t>α</a:t>
            </a:r>
            <a:r>
              <a:rPr lang="zh-TW" altLang="en-US" dirty="0" smtClean="0"/>
              <a:t> 的顯著水準，我們從附錄表</a:t>
            </a:r>
            <a:r>
              <a:rPr lang="en-US" altLang="zh-TW" dirty="0" smtClean="0"/>
              <a:t>A.5 </a:t>
            </a:r>
            <a:r>
              <a:rPr lang="zh-TW" altLang="en-US" dirty="0" smtClean="0"/>
              <a:t>求得臨界值   ，然後 構成臨界區域。</a:t>
            </a:r>
            <a:r>
              <a:rPr lang="zh-TW" altLang="en-US" b="1" dirty="0" smtClean="0"/>
              <a:t>除非每一個預期頻次都至少為 </a:t>
            </a:r>
            <a:r>
              <a:rPr lang="en-US" altLang="zh-TW" b="1" dirty="0" smtClean="0"/>
              <a:t>5</a:t>
            </a:r>
            <a:r>
              <a:rPr lang="zh-TW" altLang="en-US" b="1" dirty="0" smtClean="0"/>
              <a:t>，否則此處所描述的決策準則就不該使用。</a:t>
            </a:r>
            <a:r>
              <a:rPr lang="zh-TW" altLang="en-US" dirty="0" smtClean="0"/>
              <a:t>此限制可能須結合鄰近的格，造成自由度的降低。</a:t>
            </a:r>
            <a:endParaRPr lang="zh-TW" altLang="en-US" dirty="0"/>
          </a:p>
        </p:txBody>
      </p:sp>
      <p:graphicFrame>
        <p:nvGraphicFramePr>
          <p:cNvPr id="4" name="物件 3"/>
          <p:cNvGraphicFramePr>
            <a:graphicFrameLocks noChangeAspect="1"/>
          </p:cNvGraphicFramePr>
          <p:nvPr/>
        </p:nvGraphicFramePr>
        <p:xfrm>
          <a:off x="7308304" y="1340768"/>
          <a:ext cx="304800" cy="406400"/>
        </p:xfrm>
        <a:graphic>
          <a:graphicData uri="http://schemas.openxmlformats.org/presentationml/2006/ole">
            <p:oleObj spid="_x0000_s105474" name="方程式" r:id="rId3" imgW="304560" imgH="406080" progId="Equation.3">
              <p:embed/>
            </p:oleObj>
          </a:graphicData>
        </a:graphic>
      </p:graphicFrame>
      <p:graphicFrame>
        <p:nvGraphicFramePr>
          <p:cNvPr id="105475" name="Object 3"/>
          <p:cNvGraphicFramePr>
            <a:graphicFrameLocks noChangeAspect="1"/>
          </p:cNvGraphicFramePr>
          <p:nvPr/>
        </p:nvGraphicFramePr>
        <p:xfrm>
          <a:off x="3475112" y="2230512"/>
          <a:ext cx="304800" cy="406400"/>
        </p:xfrm>
        <a:graphic>
          <a:graphicData uri="http://schemas.openxmlformats.org/presentationml/2006/ole">
            <p:oleObj spid="_x0000_s105475" name="方程式" r:id="rId4" imgW="304560" imgH="406080" progId="Equation.3">
              <p:embed/>
            </p:oleObj>
          </a:graphicData>
        </a:graphic>
      </p:graphicFrame>
      <p:graphicFrame>
        <p:nvGraphicFramePr>
          <p:cNvPr id="105476" name="Object 4"/>
          <p:cNvGraphicFramePr>
            <a:graphicFrameLocks noChangeAspect="1"/>
          </p:cNvGraphicFramePr>
          <p:nvPr/>
        </p:nvGraphicFramePr>
        <p:xfrm>
          <a:off x="2699792" y="4077072"/>
          <a:ext cx="330200" cy="419100"/>
        </p:xfrm>
        <a:graphic>
          <a:graphicData uri="http://schemas.openxmlformats.org/presentationml/2006/ole">
            <p:oleObj spid="_x0000_s105476" name="方程式" r:id="rId5" imgW="330120" imgH="41904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94</a:t>
            </a:fld>
            <a:endParaRPr lang="zh-TW" alt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適合度檢定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從表</a:t>
            </a:r>
            <a:r>
              <a:rPr lang="en-US" altLang="zh-TW" dirty="0" smtClean="0"/>
              <a:t>6.4</a:t>
            </a:r>
            <a:r>
              <a:rPr lang="zh-TW" altLang="en-US" dirty="0" smtClean="0"/>
              <a:t>，我們求得   值為</a:t>
            </a:r>
            <a:endParaRPr lang="en-US" altLang="zh-TW" dirty="0" smtClean="0"/>
          </a:p>
          <a:p>
            <a:endParaRPr lang="en-US" altLang="zh-TW" dirty="0" smtClean="0"/>
          </a:p>
          <a:p>
            <a:endParaRPr lang="en-US" altLang="zh-TW" dirty="0" smtClean="0"/>
          </a:p>
          <a:p>
            <a:endParaRPr lang="en-US" altLang="zh-TW" dirty="0" smtClean="0"/>
          </a:p>
          <a:p>
            <a:endParaRPr lang="zh-TW" altLang="en-US" dirty="0" smtClean="0"/>
          </a:p>
          <a:p>
            <a:r>
              <a:rPr lang="zh-TW" altLang="en-US" dirty="0" smtClean="0"/>
              <a:t>用附錄表</a:t>
            </a:r>
            <a:r>
              <a:rPr lang="en-US" altLang="zh-TW" dirty="0" smtClean="0"/>
              <a:t>A.5</a:t>
            </a:r>
            <a:r>
              <a:rPr lang="zh-TW" altLang="en-US" dirty="0" smtClean="0"/>
              <a:t>，對於        個自由度，我們求得 </a:t>
            </a:r>
            <a:r>
              <a:rPr lang="en-US" altLang="zh-TW" dirty="0" smtClean="0"/>
              <a:t/>
            </a:r>
            <a:br>
              <a:rPr lang="en-US" altLang="zh-TW" dirty="0" smtClean="0"/>
            </a:br>
            <a:r>
              <a:rPr lang="zh-TW" altLang="en-US" dirty="0" smtClean="0"/>
              <a:t>                  。因 </a:t>
            </a:r>
            <a:r>
              <a:rPr lang="en-US" altLang="zh-TW" dirty="0" smtClean="0"/>
              <a:t>1.7 </a:t>
            </a:r>
            <a:r>
              <a:rPr lang="zh-TW" altLang="en-US" dirty="0" smtClean="0"/>
              <a:t>小於臨界值，所以我們無法拒絕 </a:t>
            </a:r>
            <a:r>
              <a:rPr lang="en-US" altLang="zh-TW" i="1" dirty="0" smtClean="0"/>
              <a:t>H</a:t>
            </a:r>
            <a:r>
              <a:rPr lang="en-US" altLang="zh-TW" baseline="-25000" dirty="0" smtClean="0"/>
              <a:t>0</a:t>
            </a:r>
            <a:r>
              <a:rPr lang="zh-TW" altLang="en-US" dirty="0" smtClean="0"/>
              <a:t>。我們下結論說無足夠證據顯示骰子是不平衡的。</a:t>
            </a:r>
            <a:endParaRPr lang="zh-TW" altLang="en-US" dirty="0"/>
          </a:p>
        </p:txBody>
      </p:sp>
      <p:graphicFrame>
        <p:nvGraphicFramePr>
          <p:cNvPr id="106498" name="Object 2"/>
          <p:cNvGraphicFramePr>
            <a:graphicFrameLocks noChangeAspect="1"/>
          </p:cNvGraphicFramePr>
          <p:nvPr/>
        </p:nvGraphicFramePr>
        <p:xfrm>
          <a:off x="3923928" y="1340768"/>
          <a:ext cx="304800" cy="406400"/>
        </p:xfrm>
        <a:graphic>
          <a:graphicData uri="http://schemas.openxmlformats.org/presentationml/2006/ole">
            <p:oleObj spid="_x0000_s106498" name="方程式" r:id="rId3" imgW="304560" imgH="406080" progId="Equation.3">
              <p:embed/>
            </p:oleObj>
          </a:graphicData>
        </a:graphic>
      </p:graphicFrame>
      <p:graphicFrame>
        <p:nvGraphicFramePr>
          <p:cNvPr id="106500" name="Object 4"/>
          <p:cNvGraphicFramePr>
            <a:graphicFrameLocks noChangeAspect="1"/>
          </p:cNvGraphicFramePr>
          <p:nvPr/>
        </p:nvGraphicFramePr>
        <p:xfrm>
          <a:off x="1716112" y="2044824"/>
          <a:ext cx="5664200" cy="1600200"/>
        </p:xfrm>
        <a:graphic>
          <a:graphicData uri="http://schemas.openxmlformats.org/presentationml/2006/ole">
            <p:oleObj spid="_x0000_s106500" name="方程式" r:id="rId4" imgW="5663880" imgH="1600200" progId="Equation.3">
              <p:embed/>
            </p:oleObj>
          </a:graphicData>
        </a:graphic>
      </p:graphicFrame>
      <p:graphicFrame>
        <p:nvGraphicFramePr>
          <p:cNvPr id="7" name="物件 6"/>
          <p:cNvGraphicFramePr>
            <a:graphicFrameLocks noChangeAspect="1"/>
          </p:cNvGraphicFramePr>
          <p:nvPr/>
        </p:nvGraphicFramePr>
        <p:xfrm>
          <a:off x="4067944" y="4149080"/>
          <a:ext cx="622300" cy="279400"/>
        </p:xfrm>
        <a:graphic>
          <a:graphicData uri="http://schemas.openxmlformats.org/presentationml/2006/ole">
            <p:oleObj spid="_x0000_s106501" name="方程式" r:id="rId5" imgW="622080" imgH="279360" progId="Equation.3">
              <p:embed/>
            </p:oleObj>
          </a:graphicData>
        </a:graphic>
      </p:graphicFrame>
      <p:graphicFrame>
        <p:nvGraphicFramePr>
          <p:cNvPr id="106502" name="Object 6"/>
          <p:cNvGraphicFramePr>
            <a:graphicFrameLocks noChangeAspect="1"/>
          </p:cNvGraphicFramePr>
          <p:nvPr/>
        </p:nvGraphicFramePr>
        <p:xfrm>
          <a:off x="827088" y="4545013"/>
          <a:ext cx="1651000" cy="419100"/>
        </p:xfrm>
        <a:graphic>
          <a:graphicData uri="http://schemas.openxmlformats.org/presentationml/2006/ole">
            <p:oleObj spid="_x0000_s106502" name="方程式" r:id="rId6" imgW="1650960" imgH="41904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95</a:t>
            </a:fld>
            <a:endParaRPr lang="zh-TW" alt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適合度檢定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在表</a:t>
            </a:r>
            <a:r>
              <a:rPr lang="en-US" altLang="zh-TW" dirty="0" smtClean="0"/>
              <a:t>4.5 </a:t>
            </a:r>
            <a:r>
              <a:rPr lang="zh-TW" altLang="en-US" dirty="0" smtClean="0"/>
              <a:t>中所給的電池壽命頻次可近似於一個平均值為           且標準差為           的常態分布。列於表</a:t>
            </a:r>
            <a:r>
              <a:rPr lang="en-US" altLang="zh-TW" dirty="0" smtClean="0"/>
              <a:t>6.5</a:t>
            </a:r>
            <a:r>
              <a:rPr lang="zh-TW" altLang="en-US" dirty="0" smtClean="0"/>
              <a:t>中 </a:t>
            </a:r>
            <a:r>
              <a:rPr lang="en-US" altLang="zh-TW" dirty="0" smtClean="0"/>
              <a:t>7 </a:t>
            </a:r>
            <a:r>
              <a:rPr lang="zh-TW" altLang="en-US" dirty="0" smtClean="0"/>
              <a:t>個類別 </a:t>
            </a:r>
            <a:r>
              <a:rPr lang="en-US" altLang="zh-TW" dirty="0" smtClean="0"/>
              <a:t>(</a:t>
            </a:r>
            <a:r>
              <a:rPr lang="zh-TW" altLang="en-US" dirty="0" smtClean="0"/>
              <a:t>格</a:t>
            </a:r>
            <a:r>
              <a:rPr lang="en-US" altLang="zh-TW" dirty="0" smtClean="0"/>
              <a:t>) </a:t>
            </a:r>
            <a:r>
              <a:rPr lang="zh-TW" altLang="en-US" dirty="0" smtClean="0"/>
              <a:t>的預期頻次可得如下：計算在所假定的常態分布曲線下落於各類別邊界之間的面積。</a:t>
            </a:r>
            <a:endParaRPr lang="zh-TW" altLang="en-US" dirty="0"/>
          </a:p>
        </p:txBody>
      </p:sp>
      <p:pic>
        <p:nvPicPr>
          <p:cNvPr id="4" name="Picture 2"/>
          <p:cNvPicPr>
            <a:picLocks noChangeAspect="1" noChangeArrowheads="1"/>
          </p:cNvPicPr>
          <p:nvPr/>
        </p:nvPicPr>
        <p:blipFill>
          <a:blip r:embed="rId3" cstate="print"/>
          <a:srcRect/>
          <a:stretch>
            <a:fillRect/>
          </a:stretch>
        </p:blipFill>
        <p:spPr bwMode="auto">
          <a:xfrm>
            <a:off x="1835696" y="3665607"/>
            <a:ext cx="5400278" cy="3003753"/>
          </a:xfrm>
          <a:prstGeom prst="rect">
            <a:avLst/>
          </a:prstGeom>
          <a:noFill/>
          <a:ln w="9525">
            <a:noFill/>
            <a:miter lim="800000"/>
            <a:headEnd/>
            <a:tailEnd/>
          </a:ln>
          <a:effectLst/>
        </p:spPr>
      </p:pic>
      <p:graphicFrame>
        <p:nvGraphicFramePr>
          <p:cNvPr id="5" name="物件 4"/>
          <p:cNvGraphicFramePr>
            <a:graphicFrameLocks noChangeAspect="1"/>
          </p:cNvGraphicFramePr>
          <p:nvPr/>
        </p:nvGraphicFramePr>
        <p:xfrm>
          <a:off x="1979712" y="1874664"/>
          <a:ext cx="914400" cy="330200"/>
        </p:xfrm>
        <a:graphic>
          <a:graphicData uri="http://schemas.openxmlformats.org/presentationml/2006/ole">
            <p:oleObj spid="_x0000_s108546" name="方程式" r:id="rId4" imgW="914400" imgH="330120" progId="Equation.3">
              <p:embed/>
            </p:oleObj>
          </a:graphicData>
        </a:graphic>
      </p:graphicFrame>
      <p:graphicFrame>
        <p:nvGraphicFramePr>
          <p:cNvPr id="108547" name="Object 3"/>
          <p:cNvGraphicFramePr>
            <a:graphicFrameLocks noChangeAspect="1"/>
          </p:cNvGraphicFramePr>
          <p:nvPr/>
        </p:nvGraphicFramePr>
        <p:xfrm>
          <a:off x="4894263" y="1881188"/>
          <a:ext cx="927100" cy="279400"/>
        </p:xfrm>
        <a:graphic>
          <a:graphicData uri="http://schemas.openxmlformats.org/presentationml/2006/ole">
            <p:oleObj spid="_x0000_s108547" name="方程式" r:id="rId5" imgW="927000" imgH="27936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96</a:t>
            </a:fld>
            <a:endParaRPr lang="zh-TW"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適合度檢定</a:t>
            </a:r>
            <a:r>
              <a:rPr lang="en-US" altLang="zh-TW" dirty="0" smtClean="0"/>
              <a:t>(</a:t>
            </a:r>
            <a:r>
              <a:rPr lang="zh-TW" altLang="en-US" dirty="0" smtClean="0"/>
              <a:t>續</a:t>
            </a:r>
            <a:r>
              <a:rPr lang="en-US" altLang="zh-TW" dirty="0" smtClean="0"/>
              <a:t>)</a:t>
            </a:r>
            <a:endParaRPr lang="zh-TW" altLang="en-US" dirty="0"/>
          </a:p>
        </p:txBody>
      </p:sp>
      <p:sp>
        <p:nvSpPr>
          <p:cNvPr id="5" name="內容版面配置區 4"/>
          <p:cNvSpPr>
            <a:spLocks noGrp="1"/>
          </p:cNvSpPr>
          <p:nvPr>
            <p:ph idx="1"/>
          </p:nvPr>
        </p:nvSpPr>
        <p:spPr>
          <a:xfrm>
            <a:off x="323528" y="1196752"/>
            <a:ext cx="8496944" cy="5112568"/>
          </a:xfrm>
        </p:spPr>
        <p:txBody>
          <a:bodyPr/>
          <a:lstStyle/>
          <a:p>
            <a:r>
              <a:rPr lang="zh-TW" altLang="en-US" sz="2900" dirty="0" smtClean="0"/>
              <a:t>例如，對應於第四個類別之邊界的 </a:t>
            </a:r>
            <a:r>
              <a:rPr lang="en-US" altLang="zh-TW" sz="2900" i="1" dirty="0" smtClean="0"/>
              <a:t>z </a:t>
            </a:r>
            <a:r>
              <a:rPr lang="zh-TW" altLang="en-US" sz="2900" dirty="0" smtClean="0"/>
              <a:t>值為</a:t>
            </a:r>
            <a:endParaRPr lang="en-US" altLang="zh-TW" sz="2900" dirty="0" smtClean="0"/>
          </a:p>
          <a:p>
            <a:endParaRPr lang="en-US" altLang="zh-TW" sz="2900" dirty="0" smtClean="0"/>
          </a:p>
          <a:p>
            <a:endParaRPr lang="en-US" altLang="zh-TW" sz="2900" dirty="0" smtClean="0"/>
          </a:p>
          <a:p>
            <a:r>
              <a:rPr lang="zh-TW" altLang="en-US" sz="2900" dirty="0" smtClean="0"/>
              <a:t>從附錄表</a:t>
            </a:r>
            <a:r>
              <a:rPr lang="en-US" altLang="zh-TW" sz="2900" dirty="0" smtClean="0"/>
              <a:t>A.3</a:t>
            </a:r>
            <a:r>
              <a:rPr lang="zh-TW" altLang="en-US" sz="2900" dirty="0" smtClean="0"/>
              <a:t>，我們求得在                和                之間的面積為</a:t>
            </a:r>
            <a:endParaRPr lang="en-US" altLang="zh-TW" sz="2900" dirty="0" smtClean="0"/>
          </a:p>
          <a:p>
            <a:endParaRPr lang="en-US" altLang="zh-TW" sz="2900" dirty="0" smtClean="0"/>
          </a:p>
          <a:p>
            <a:endParaRPr lang="en-US" altLang="zh-TW" sz="2900" dirty="0" smtClean="0"/>
          </a:p>
          <a:p>
            <a:r>
              <a:rPr lang="zh-TW" altLang="en-US" sz="2900" dirty="0" smtClean="0"/>
              <a:t>因此，第四類的預期頻次為</a:t>
            </a:r>
            <a:r>
              <a:rPr lang="en-US" altLang="zh-TW" sz="2900" dirty="0" smtClean="0"/>
              <a:t/>
            </a:r>
            <a:br>
              <a:rPr lang="en-US" altLang="zh-TW" sz="2900" dirty="0" smtClean="0"/>
            </a:br>
            <a:r>
              <a:rPr lang="en-US" altLang="zh-TW" sz="2900" dirty="0" smtClean="0"/>
              <a:t/>
            </a:r>
            <a:br>
              <a:rPr lang="en-US" altLang="zh-TW" sz="2900" dirty="0" smtClean="0"/>
            </a:br>
            <a:r>
              <a:rPr lang="en-US" altLang="zh-TW" sz="2900" dirty="0" smtClean="0"/>
              <a:t/>
            </a:r>
            <a:br>
              <a:rPr lang="en-US" altLang="zh-TW" sz="2900" dirty="0" smtClean="0"/>
            </a:br>
            <a:r>
              <a:rPr lang="zh-TW" altLang="en-US" sz="2900" dirty="0" smtClean="0"/>
              <a:t>通常將這些頻次四捨五入到小數點以下一位。</a:t>
            </a:r>
            <a:endParaRPr lang="zh-TW" altLang="en-US" dirty="0"/>
          </a:p>
        </p:txBody>
      </p:sp>
      <p:graphicFrame>
        <p:nvGraphicFramePr>
          <p:cNvPr id="6" name="物件 5"/>
          <p:cNvGraphicFramePr>
            <a:graphicFrameLocks noChangeAspect="1"/>
          </p:cNvGraphicFramePr>
          <p:nvPr/>
        </p:nvGraphicFramePr>
        <p:xfrm>
          <a:off x="1536700" y="1913012"/>
          <a:ext cx="6070600" cy="723900"/>
        </p:xfrm>
        <a:graphic>
          <a:graphicData uri="http://schemas.openxmlformats.org/presentationml/2006/ole">
            <p:oleObj spid="_x0000_s107523" name="方程式" r:id="rId3" imgW="6070320" imgH="723600" progId="Equation.3">
              <p:embed/>
            </p:oleObj>
          </a:graphicData>
        </a:graphic>
      </p:graphicFrame>
      <p:graphicFrame>
        <p:nvGraphicFramePr>
          <p:cNvPr id="7" name="物件 6"/>
          <p:cNvGraphicFramePr>
            <a:graphicFrameLocks noChangeAspect="1"/>
          </p:cNvGraphicFramePr>
          <p:nvPr/>
        </p:nvGraphicFramePr>
        <p:xfrm>
          <a:off x="5076056" y="2924944"/>
          <a:ext cx="1270000" cy="368300"/>
        </p:xfrm>
        <a:graphic>
          <a:graphicData uri="http://schemas.openxmlformats.org/presentationml/2006/ole">
            <p:oleObj spid="_x0000_s107524" name="方程式" r:id="rId4" imgW="1269720" imgH="368280" progId="Equation.3">
              <p:embed/>
            </p:oleObj>
          </a:graphicData>
        </a:graphic>
      </p:graphicFrame>
      <p:graphicFrame>
        <p:nvGraphicFramePr>
          <p:cNvPr id="107525" name="Object 5"/>
          <p:cNvGraphicFramePr>
            <a:graphicFrameLocks noChangeAspect="1"/>
          </p:cNvGraphicFramePr>
          <p:nvPr/>
        </p:nvGraphicFramePr>
        <p:xfrm>
          <a:off x="6864300" y="2924944"/>
          <a:ext cx="1308100" cy="368300"/>
        </p:xfrm>
        <a:graphic>
          <a:graphicData uri="http://schemas.openxmlformats.org/presentationml/2006/ole">
            <p:oleObj spid="_x0000_s107525" name="方程式" r:id="rId5" imgW="1307880" imgH="368280" progId="Equation.3">
              <p:embed/>
            </p:oleObj>
          </a:graphicData>
        </a:graphic>
      </p:graphicFrame>
      <p:graphicFrame>
        <p:nvGraphicFramePr>
          <p:cNvPr id="9" name="物件 8"/>
          <p:cNvGraphicFramePr>
            <a:graphicFrameLocks noChangeAspect="1"/>
          </p:cNvGraphicFramePr>
          <p:nvPr/>
        </p:nvGraphicFramePr>
        <p:xfrm>
          <a:off x="882650" y="3933056"/>
          <a:ext cx="7378700" cy="736600"/>
        </p:xfrm>
        <a:graphic>
          <a:graphicData uri="http://schemas.openxmlformats.org/presentationml/2006/ole">
            <p:oleObj spid="_x0000_s107526" name="方程式" r:id="rId6" imgW="7378560" imgH="736560" progId="Equation.3">
              <p:embed/>
            </p:oleObj>
          </a:graphicData>
        </a:graphic>
      </p:graphicFrame>
      <p:graphicFrame>
        <p:nvGraphicFramePr>
          <p:cNvPr id="10" name="物件 9"/>
          <p:cNvGraphicFramePr>
            <a:graphicFrameLocks noChangeAspect="1"/>
          </p:cNvGraphicFramePr>
          <p:nvPr/>
        </p:nvGraphicFramePr>
        <p:xfrm>
          <a:off x="3105150" y="5580980"/>
          <a:ext cx="2933700" cy="368300"/>
        </p:xfrm>
        <a:graphic>
          <a:graphicData uri="http://schemas.openxmlformats.org/presentationml/2006/ole">
            <p:oleObj spid="_x0000_s107527" name="方程式" r:id="rId7" imgW="2933640" imgH="368280" progId="Equation.3">
              <p:embed/>
            </p:oleObj>
          </a:graphicData>
        </a:graphic>
      </p:graphicFrame>
      <p:sp>
        <p:nvSpPr>
          <p:cNvPr id="11" name="日期版面配置區 10"/>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97</a:t>
            </a:fld>
            <a:endParaRPr lang="zh-TW" alt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適合度檢定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第一類區間的預期頻次是用在常態曲線下邊界 </a:t>
            </a:r>
            <a:r>
              <a:rPr lang="en-US" altLang="zh-TW" dirty="0" smtClean="0"/>
              <a:t>1.95 </a:t>
            </a:r>
            <a:r>
              <a:rPr lang="zh-TW" altLang="en-US" dirty="0" smtClean="0"/>
              <a:t>左邊的總面積來求得，對於最後一個類別區間，我們用邊界 </a:t>
            </a:r>
            <a:r>
              <a:rPr lang="en-US" altLang="zh-TW" dirty="0" smtClean="0"/>
              <a:t>4.45 </a:t>
            </a:r>
            <a:r>
              <a:rPr lang="zh-TW" altLang="en-US" dirty="0" smtClean="0"/>
              <a:t>右邊的總面積，其他所有預期頻次都用先前給第四類所描述的方法來求得。</a:t>
            </a:r>
          </a:p>
          <a:p>
            <a:r>
              <a:rPr lang="zh-TW" altLang="en-US" dirty="0" smtClean="0"/>
              <a:t>我們在表</a:t>
            </a:r>
            <a:r>
              <a:rPr lang="en-US" altLang="zh-TW" dirty="0" smtClean="0"/>
              <a:t>6.5 </a:t>
            </a:r>
            <a:r>
              <a:rPr lang="zh-TW" altLang="en-US" dirty="0" smtClean="0"/>
              <a:t>中已將預期頻次小於 </a:t>
            </a:r>
            <a:r>
              <a:rPr lang="en-US" altLang="zh-TW" dirty="0" smtClean="0"/>
              <a:t>5 (</a:t>
            </a:r>
            <a:r>
              <a:rPr lang="zh-TW" altLang="en-US" dirty="0" smtClean="0"/>
              <a:t>適當性檢定的經驗法則</a:t>
            </a:r>
            <a:r>
              <a:rPr lang="en-US" altLang="zh-TW" dirty="0" smtClean="0"/>
              <a:t>) </a:t>
            </a:r>
            <a:r>
              <a:rPr lang="zh-TW" altLang="en-US" dirty="0" smtClean="0"/>
              <a:t>的鄰近類別結合，因此，區間總數從 </a:t>
            </a:r>
            <a:r>
              <a:rPr lang="en-US" altLang="zh-TW" dirty="0" smtClean="0"/>
              <a:t>7</a:t>
            </a:r>
            <a:r>
              <a:rPr lang="zh-TW" altLang="en-US" dirty="0" smtClean="0"/>
              <a:t> 降到 </a:t>
            </a:r>
            <a:r>
              <a:rPr lang="en-US" altLang="zh-TW" dirty="0" smtClean="0"/>
              <a:t>4</a:t>
            </a:r>
            <a:r>
              <a:rPr lang="zh-TW" altLang="en-US" dirty="0" smtClean="0"/>
              <a:t>，產生       的自由度。於是    值為</a:t>
            </a:r>
          </a:p>
          <a:p>
            <a:endParaRPr lang="zh-TW" altLang="en-US" dirty="0"/>
          </a:p>
        </p:txBody>
      </p:sp>
      <p:graphicFrame>
        <p:nvGraphicFramePr>
          <p:cNvPr id="4" name="物件 3"/>
          <p:cNvGraphicFramePr>
            <a:graphicFrameLocks noChangeAspect="1"/>
          </p:cNvGraphicFramePr>
          <p:nvPr/>
        </p:nvGraphicFramePr>
        <p:xfrm>
          <a:off x="3707904" y="4725144"/>
          <a:ext cx="609600" cy="279400"/>
        </p:xfrm>
        <a:graphic>
          <a:graphicData uri="http://schemas.openxmlformats.org/presentationml/2006/ole">
            <p:oleObj spid="_x0000_s109570" name="方程式" r:id="rId3" imgW="609480" imgH="279360" progId="Equation.3">
              <p:embed/>
            </p:oleObj>
          </a:graphicData>
        </a:graphic>
      </p:graphicFrame>
      <p:graphicFrame>
        <p:nvGraphicFramePr>
          <p:cNvPr id="109571" name="Object 3"/>
          <p:cNvGraphicFramePr>
            <a:graphicFrameLocks noChangeAspect="1"/>
          </p:cNvGraphicFramePr>
          <p:nvPr/>
        </p:nvGraphicFramePr>
        <p:xfrm>
          <a:off x="7075512" y="4606776"/>
          <a:ext cx="304800" cy="406400"/>
        </p:xfrm>
        <a:graphic>
          <a:graphicData uri="http://schemas.openxmlformats.org/presentationml/2006/ole">
            <p:oleObj spid="_x0000_s109571" name="方程式" r:id="rId4" imgW="304560" imgH="406080" progId="Equation.3">
              <p:embed/>
            </p:oleObj>
          </a:graphicData>
        </a:graphic>
      </p:graphicFrame>
      <p:graphicFrame>
        <p:nvGraphicFramePr>
          <p:cNvPr id="109572" name="Object 4"/>
          <p:cNvGraphicFramePr>
            <a:graphicFrameLocks noChangeAspect="1"/>
          </p:cNvGraphicFramePr>
          <p:nvPr/>
        </p:nvGraphicFramePr>
        <p:xfrm>
          <a:off x="827584" y="5373216"/>
          <a:ext cx="7493000" cy="762000"/>
        </p:xfrm>
        <a:graphic>
          <a:graphicData uri="http://schemas.openxmlformats.org/presentationml/2006/ole">
            <p:oleObj spid="_x0000_s109572" name="方程式" r:id="rId5" imgW="7492680" imgH="761760" progId="Equation.3">
              <p:embed/>
            </p:oleObj>
          </a:graphicData>
        </a:graphic>
      </p:graphicFrame>
      <p:sp>
        <p:nvSpPr>
          <p:cNvPr id="7" name="日期版面配置區 6"/>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98</a:t>
            </a:fld>
            <a:endParaRPr lang="zh-TW" alt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適合度檢定</a:t>
            </a:r>
            <a:r>
              <a:rPr lang="en-US" altLang="zh-TW" dirty="0" smtClean="0"/>
              <a:t>(</a:t>
            </a:r>
            <a:r>
              <a:rPr lang="zh-TW" altLang="en-US" dirty="0" smtClean="0"/>
              <a:t>續</a:t>
            </a:r>
            <a:r>
              <a:rPr lang="en-US" altLang="zh-TW" dirty="0" smtClean="0"/>
              <a:t>)</a:t>
            </a:r>
            <a:endParaRPr lang="zh-TW" altLang="en-US" dirty="0"/>
          </a:p>
        </p:txBody>
      </p:sp>
      <p:sp>
        <p:nvSpPr>
          <p:cNvPr id="3" name="內容版面配置區 2"/>
          <p:cNvSpPr>
            <a:spLocks noGrp="1"/>
          </p:cNvSpPr>
          <p:nvPr>
            <p:ph idx="1"/>
          </p:nvPr>
        </p:nvSpPr>
        <p:spPr/>
        <p:txBody>
          <a:bodyPr/>
          <a:lstStyle/>
          <a:p>
            <a:r>
              <a:rPr lang="zh-TW" altLang="en-US" dirty="0" smtClean="0"/>
              <a:t>因為對於 </a:t>
            </a:r>
            <a:r>
              <a:rPr lang="en-US" altLang="zh-TW" dirty="0" smtClean="0"/>
              <a:t>3 </a:t>
            </a:r>
            <a:r>
              <a:rPr lang="zh-TW" altLang="en-US" dirty="0" smtClean="0"/>
              <a:t>個自由度，所計算出的    值小於 </a:t>
            </a:r>
            <a:r>
              <a:rPr lang="en-US" altLang="zh-TW" dirty="0" smtClean="0"/>
              <a:t/>
            </a:r>
            <a:br>
              <a:rPr lang="en-US" altLang="zh-TW" dirty="0" smtClean="0"/>
            </a:br>
            <a:r>
              <a:rPr lang="zh-TW" altLang="en-US" dirty="0" smtClean="0"/>
              <a:t>                 ，所以我們沒有理由拒絕虛無假說，因而下結論說具有          和           的常態分布提供電池壽命分布一個高的適合度。</a:t>
            </a:r>
            <a:endParaRPr lang="zh-TW" altLang="en-US" dirty="0"/>
          </a:p>
        </p:txBody>
      </p:sp>
      <p:graphicFrame>
        <p:nvGraphicFramePr>
          <p:cNvPr id="110600" name="Object 8"/>
          <p:cNvGraphicFramePr>
            <a:graphicFrameLocks noChangeAspect="1"/>
          </p:cNvGraphicFramePr>
          <p:nvPr/>
        </p:nvGraphicFramePr>
        <p:xfrm>
          <a:off x="6499448" y="1340768"/>
          <a:ext cx="304800" cy="406400"/>
        </p:xfrm>
        <a:graphic>
          <a:graphicData uri="http://schemas.openxmlformats.org/presentationml/2006/ole">
            <p:oleObj spid="_x0000_s110600" name="方程式" r:id="rId3" imgW="304560" imgH="406080" progId="Equation.3">
              <p:embed/>
            </p:oleObj>
          </a:graphicData>
        </a:graphic>
      </p:graphicFrame>
      <p:graphicFrame>
        <p:nvGraphicFramePr>
          <p:cNvPr id="110601" name="Object 9"/>
          <p:cNvGraphicFramePr>
            <a:graphicFrameLocks noChangeAspect="1"/>
          </p:cNvGraphicFramePr>
          <p:nvPr/>
        </p:nvGraphicFramePr>
        <p:xfrm>
          <a:off x="827584" y="1819176"/>
          <a:ext cx="1524000" cy="419100"/>
        </p:xfrm>
        <a:graphic>
          <a:graphicData uri="http://schemas.openxmlformats.org/presentationml/2006/ole">
            <p:oleObj spid="_x0000_s110601" name="方程式" r:id="rId4" imgW="1523880" imgH="419040" progId="Equation.3">
              <p:embed/>
            </p:oleObj>
          </a:graphicData>
        </a:graphic>
      </p:graphicFrame>
      <p:graphicFrame>
        <p:nvGraphicFramePr>
          <p:cNvPr id="110602" name="Object 10"/>
          <p:cNvGraphicFramePr>
            <a:graphicFrameLocks noChangeAspect="1"/>
          </p:cNvGraphicFramePr>
          <p:nvPr/>
        </p:nvGraphicFramePr>
        <p:xfrm>
          <a:off x="3779912" y="2353072"/>
          <a:ext cx="914400" cy="330200"/>
        </p:xfrm>
        <a:graphic>
          <a:graphicData uri="http://schemas.openxmlformats.org/presentationml/2006/ole">
            <p:oleObj spid="_x0000_s110602" name="方程式" r:id="rId5" imgW="914400" imgH="330120" progId="Equation.3">
              <p:embed/>
            </p:oleObj>
          </a:graphicData>
        </a:graphic>
      </p:graphicFrame>
      <p:graphicFrame>
        <p:nvGraphicFramePr>
          <p:cNvPr id="110603" name="Object 11"/>
          <p:cNvGraphicFramePr>
            <a:graphicFrameLocks noChangeAspect="1"/>
          </p:cNvGraphicFramePr>
          <p:nvPr/>
        </p:nvGraphicFramePr>
        <p:xfrm>
          <a:off x="5184775" y="2357860"/>
          <a:ext cx="927100" cy="279400"/>
        </p:xfrm>
        <a:graphic>
          <a:graphicData uri="http://schemas.openxmlformats.org/presentationml/2006/ole">
            <p:oleObj spid="_x0000_s110603" name="方程式" r:id="rId6" imgW="927000" imgH="279360" progId="Equation.3">
              <p:embed/>
            </p:oleObj>
          </a:graphicData>
        </a:graphic>
      </p:graphicFrame>
      <p:sp>
        <p:nvSpPr>
          <p:cNvPr id="8" name="日期版面配置區 7"/>
          <p:cNvSpPr>
            <a:spLocks noGrp="1"/>
          </p:cNvSpPr>
          <p:nvPr>
            <p:ph type="dt" sz="half" idx="10"/>
          </p:nvPr>
        </p:nvSpPr>
        <p:spPr/>
        <p:txBody>
          <a:bodyPr/>
          <a:lstStyle/>
          <a:p>
            <a:r>
              <a:rPr lang="en-US" altLang="zh-TW" smtClean="0"/>
              <a:t>Copyright © </a:t>
            </a:r>
            <a:r>
              <a:rPr lang="zh-TW" altLang="en-US" smtClean="0"/>
              <a:t>滄海書局</a:t>
            </a:r>
            <a:endParaRPr lang="zh-TW" altLang="en-US"/>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99</a:t>
            </a:fld>
            <a:endParaRPr lang="zh-TW"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1400</TotalTime>
  <Words>5041</Words>
  <Application>Microsoft Office PowerPoint</Application>
  <PresentationFormat>如螢幕大小 (4:3)</PresentationFormat>
  <Paragraphs>558</Paragraphs>
  <Slides>122</Slides>
  <Notes>0</Notes>
  <HiddenSlides>0</HiddenSlides>
  <MMClips>0</MMClips>
  <ScaleCrop>false</ScaleCrop>
  <HeadingPairs>
    <vt:vector size="6" baseType="variant">
      <vt:variant>
        <vt:lpstr>佈景主題</vt:lpstr>
      </vt:variant>
      <vt:variant>
        <vt:i4>1</vt:i4>
      </vt:variant>
      <vt:variant>
        <vt:lpstr>內嵌 OLE 伺服程式</vt:lpstr>
      </vt:variant>
      <vt:variant>
        <vt:i4>2</vt:i4>
      </vt:variant>
      <vt:variant>
        <vt:lpstr>投影片標題</vt:lpstr>
      </vt:variant>
      <vt:variant>
        <vt:i4>122</vt:i4>
      </vt:variant>
    </vt:vector>
  </HeadingPairs>
  <TitlesOfParts>
    <vt:vector size="125" baseType="lpstr">
      <vt:lpstr>12010001B</vt:lpstr>
      <vt:lpstr>方程式</vt:lpstr>
      <vt:lpstr>Microsoft 方程式編輯器 3.0</vt:lpstr>
      <vt:lpstr>第 6 章</vt:lpstr>
      <vt:lpstr>本章大綱</vt:lpstr>
      <vt:lpstr>6.1 統計學上的假說：一般概念</vt:lpstr>
      <vt:lpstr>機率在假說檢定上的角色(續)</vt:lpstr>
      <vt:lpstr>虛無與對立假說</vt:lpstr>
      <vt:lpstr>6.2 統計學上假說的檢定</vt:lpstr>
      <vt:lpstr>統計學上假說的檢定(續)</vt:lpstr>
      <vt:lpstr>檢定統計量</vt:lpstr>
      <vt:lpstr>第一類錯誤的機率</vt:lpstr>
      <vt:lpstr>第一類錯誤的機率(續)</vt:lpstr>
      <vt:lpstr>第二類錯誤的機率</vt:lpstr>
      <vt:lpstr>第二類錯誤的機率(續)</vt:lpstr>
      <vt:lpstr>α、β 和樣本大小的角色</vt:lpstr>
      <vt:lpstr>α、β 和樣本大小的角色(續)</vt:lpstr>
      <vt:lpstr>α、β 和樣本大小的角色(續)</vt:lpstr>
      <vt:lpstr>α、β 和樣本大小的角色(續)</vt:lpstr>
      <vt:lpstr>α、β 和樣本大小的角色(續)</vt:lpstr>
      <vt:lpstr>α、β 和樣本大小的角色(續)</vt:lpstr>
      <vt:lpstr>α、β 和樣本大小的角色(續)</vt:lpstr>
      <vt:lpstr>以連續隨機變數來說明</vt:lpstr>
      <vt:lpstr>以連續隨機變數來說明(續)</vt:lpstr>
      <vt:lpstr>以連續隨機變數來說明(續)</vt:lpstr>
      <vt:lpstr>以連續隨機變數來說明(續)</vt:lpstr>
      <vt:lpstr>以連續隨機變數來說明(續)</vt:lpstr>
      <vt:lpstr>以連續隨機變數來說明(續)</vt:lpstr>
      <vt:lpstr>以連續隨機變數來說明(續)</vt:lpstr>
      <vt:lpstr>以連續隨機變數來說明(續)</vt:lpstr>
      <vt:lpstr>以連續隨機變數來說明(續)</vt:lpstr>
      <vt:lpstr>單尾和雙尾檢定</vt:lpstr>
      <vt:lpstr>單尾和雙尾檢定(續)</vt:lpstr>
      <vt:lpstr>虛無和對立假說是如何選取的？</vt:lpstr>
      <vt:lpstr>範例6.1</vt:lpstr>
      <vt:lpstr>範例6.2</vt:lpstr>
      <vt:lpstr>6.3 用 P 值在檢定假說中做決策</vt:lpstr>
      <vt:lpstr>用 P 值在檢定假說中做決策(續)</vt:lpstr>
      <vt:lpstr>P 值的一個圖形展示(續)</vt:lpstr>
      <vt:lpstr>P 值的使用與經典的假說檢定之間有何差異？</vt:lpstr>
      <vt:lpstr>6.4 單一樣本：有關單一平均值的檢定</vt:lpstr>
      <vt:lpstr>     的標準化</vt:lpstr>
      <vt:lpstr>     的標準化(續)</vt:lpstr>
      <vt:lpstr>     的標準化(續)</vt:lpstr>
      <vt:lpstr>     的標準化(續)</vt:lpstr>
      <vt:lpstr>範例6.3</vt:lpstr>
      <vt:lpstr>範例6.3(續)</vt:lpstr>
      <vt:lpstr>範例6.4</vt:lpstr>
      <vt:lpstr>範例6.4(續)</vt:lpstr>
      <vt:lpstr>與信心區間估測的關係</vt:lpstr>
      <vt:lpstr>與信心區間估測的關係(續)</vt:lpstr>
      <vt:lpstr>對單一樣本的檢定 (變異數未知)</vt:lpstr>
      <vt:lpstr>對單一樣本的檢定 (變異數未知)(續)</vt:lpstr>
      <vt:lpstr>例題6.5</vt:lpstr>
      <vt:lpstr>例題6.5(續)</vt:lpstr>
      <vt:lpstr>單一樣本 t 檢定的評論</vt:lpstr>
      <vt:lpstr>單一樣本 t 檢定的評論(續)</vt:lpstr>
      <vt:lpstr>供單一樣本 t 檢定用的附註解電腦列印</vt:lpstr>
      <vt:lpstr>6.5 雙樣本：兩個平均值的檢定</vt:lpstr>
      <vt:lpstr>雙樣本：兩個平均值的檢定(續)</vt:lpstr>
      <vt:lpstr>未知但相等的變異數</vt:lpstr>
      <vt:lpstr>未知但相等的變異數(續)</vt:lpstr>
      <vt:lpstr>範例6.6</vt:lpstr>
      <vt:lpstr>範例6.6(續)</vt:lpstr>
      <vt:lpstr>未知但不相等的變異數</vt:lpstr>
      <vt:lpstr>成對觀察</vt:lpstr>
      <vt:lpstr>成對觀察(續)</vt:lpstr>
      <vt:lpstr>成對 t 檢定中的互動問題</vt:lpstr>
      <vt:lpstr>案例研究6.1</vt:lpstr>
      <vt:lpstr>案例研究6.1(續)</vt:lpstr>
      <vt:lpstr>案例研究6.1(續)</vt:lpstr>
      <vt:lpstr>案例研究6.1(續)</vt:lpstr>
      <vt:lpstr>供成對 t 檢定用的附註解電腦列印</vt:lpstr>
      <vt:lpstr>檢定程序的摘要</vt:lpstr>
      <vt:lpstr>表6.3(續)</vt:lpstr>
      <vt:lpstr>6.6 檢定平均值時樣本大小的選擇</vt:lpstr>
      <vt:lpstr>檢定平均值時樣本大小的選擇(續)</vt:lpstr>
      <vt:lpstr>檢定平均值時樣本大小的選擇(續)</vt:lpstr>
      <vt:lpstr>檢定平均值時樣本大小的選擇(續)</vt:lpstr>
      <vt:lpstr>6.7 比較平均值的圖形方法</vt:lpstr>
      <vt:lpstr>供雙樣本 t 檢定用的附註解電腦列印</vt:lpstr>
      <vt:lpstr>6.8 單一樣本：對單一比例的檢定</vt:lpstr>
      <vt:lpstr>單一樣本：對單一比例的檢定(續)</vt:lpstr>
      <vt:lpstr>單一樣本：對單一比例的檢定(續)</vt:lpstr>
      <vt:lpstr>單一樣本：對單一比例的檢定(續)</vt:lpstr>
      <vt:lpstr>單一樣本：對單一比例的檢定(續)</vt:lpstr>
      <vt:lpstr>範例6.7(續)</vt:lpstr>
      <vt:lpstr>單一樣本：對單一比例的檢定(續)</vt:lpstr>
      <vt:lpstr>6.9 雙樣本：對雙比例的檢定</vt:lpstr>
      <vt:lpstr>雙樣本：對雙比例的檢定(續)</vt:lpstr>
      <vt:lpstr>雙樣本：對雙比例的檢定(續)</vt:lpstr>
      <vt:lpstr>雙樣本：對雙比例的檢定(續)</vt:lpstr>
      <vt:lpstr>範例6.8</vt:lpstr>
      <vt:lpstr>範例6.8(續)</vt:lpstr>
      <vt:lpstr>6.10 適合度檢定</vt:lpstr>
      <vt:lpstr>適合度檢定(續)</vt:lpstr>
      <vt:lpstr>適合度檢定(續)</vt:lpstr>
      <vt:lpstr>適合度檢定(續)</vt:lpstr>
      <vt:lpstr>適合度檢定(續)</vt:lpstr>
      <vt:lpstr>適合度檢定(續)</vt:lpstr>
      <vt:lpstr>適合度檢定(續)</vt:lpstr>
      <vt:lpstr>適合度檢定(續)</vt:lpstr>
      <vt:lpstr>Geary 的檢定 (Geary’s test)</vt:lpstr>
      <vt:lpstr>Geary 的檢定 (Geary’s test)</vt:lpstr>
      <vt:lpstr>6.11 獨立性的檢定 (種類型資料)</vt:lpstr>
      <vt:lpstr>獨立性的檢定 (種類型資料)(續)</vt:lpstr>
      <vt:lpstr>獨立性的檢定 (種類型資料)(續)</vt:lpstr>
      <vt:lpstr>獨立性的檢定 (種類型資料)(續)</vt:lpstr>
      <vt:lpstr>獨立性的檢定 (種類型資料)(續)</vt:lpstr>
      <vt:lpstr>獨立性的檢定 (種類型資料)(續)</vt:lpstr>
      <vt:lpstr>獨立性的檢定 (種類型資料)(續)</vt:lpstr>
      <vt:lpstr>連續性的葉氏修正 (Yates’ correction for continuity)</vt:lpstr>
      <vt:lpstr>連續性的葉氏修正 (Yates’ correction for continuity)</vt:lpstr>
      <vt:lpstr>6.12 同值性檢定</vt:lpstr>
      <vt:lpstr>範例6.9</vt:lpstr>
      <vt:lpstr>範例6.9(續)</vt:lpstr>
      <vt:lpstr>幾個比例的檢定</vt:lpstr>
      <vt:lpstr>幾個比例的檢定(續)</vt:lpstr>
      <vt:lpstr>範例6.10</vt:lpstr>
      <vt:lpstr>範例6.10(續)</vt:lpstr>
      <vt:lpstr>範例6.10(續)</vt:lpstr>
      <vt:lpstr>6.13 雙樣本案例研究</vt:lpstr>
      <vt:lpstr>雙樣本案例研究(續)</vt:lpstr>
      <vt:lpstr>雙樣本案例研究(續)</vt:lpstr>
      <vt:lpstr>統計學上的顯著性以及工程或科學上的顯著性</vt:lpstr>
    </vt:vector>
  </TitlesOfParts>
  <Company>workgroup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6 章</dc:title>
  <dc:creator>toc136</dc:creator>
  <cp:lastModifiedBy>Fenny Lee</cp:lastModifiedBy>
  <cp:revision>157</cp:revision>
  <dcterms:created xsi:type="dcterms:W3CDTF">2013-07-26T08:36:47Z</dcterms:created>
  <dcterms:modified xsi:type="dcterms:W3CDTF">2013-08-12T08:22:37Z</dcterms:modified>
</cp:coreProperties>
</file>